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540" r:id="rId3"/>
    <p:sldId id="598" r:id="rId4"/>
    <p:sldId id="541" r:id="rId5"/>
    <p:sldId id="542" r:id="rId6"/>
    <p:sldId id="617" r:id="rId7"/>
    <p:sldId id="594" r:id="rId8"/>
    <p:sldId id="378" r:id="rId9"/>
    <p:sldId id="560" r:id="rId10"/>
    <p:sldId id="564" r:id="rId11"/>
    <p:sldId id="565" r:id="rId12"/>
    <p:sldId id="538" r:id="rId13"/>
    <p:sldId id="379" r:id="rId14"/>
    <p:sldId id="608" r:id="rId15"/>
    <p:sldId id="457" r:id="rId16"/>
    <p:sldId id="614" r:id="rId17"/>
    <p:sldId id="610" r:id="rId18"/>
    <p:sldId id="612" r:id="rId19"/>
    <p:sldId id="613" r:id="rId20"/>
    <p:sldId id="611" r:id="rId21"/>
    <p:sldId id="615" r:id="rId22"/>
    <p:sldId id="618" r:id="rId23"/>
    <p:sldId id="505" r:id="rId24"/>
    <p:sldId id="619" r:id="rId25"/>
    <p:sldId id="436" r:id="rId26"/>
    <p:sldId id="437" r:id="rId27"/>
    <p:sldId id="508" r:id="rId28"/>
    <p:sldId id="506" r:id="rId29"/>
    <p:sldId id="579" r:id="rId30"/>
    <p:sldId id="580" r:id="rId31"/>
    <p:sldId id="581" r:id="rId32"/>
    <p:sldId id="582" r:id="rId33"/>
    <p:sldId id="583" r:id="rId34"/>
    <p:sldId id="584" r:id="rId35"/>
    <p:sldId id="585" r:id="rId36"/>
    <p:sldId id="509" r:id="rId37"/>
    <p:sldId id="616" r:id="rId38"/>
    <p:sldId id="604" r:id="rId39"/>
  </p:sldIdLst>
  <p:sldSz cx="9144000" cy="6858000" type="screen4x3"/>
  <p:notesSz cx="6858000" cy="9144000"/>
  <p:defaultTextStyle>
    <a:defPPr>
      <a:defRPr lang="en-US"/>
    </a:defPPr>
    <a:lvl1pPr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1pPr>
    <a:lvl2pPr marL="457200"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2pPr>
    <a:lvl3pPr marL="914400"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3pPr>
    <a:lvl4pPr marL="1371600"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4pPr>
    <a:lvl5pPr marL="1828800"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 baseline="300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 baseline="300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 baseline="300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 baseline="300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00"/>
    <a:srgbClr val="33CCFF"/>
    <a:srgbClr val="FF7C80"/>
    <a:srgbClr val="FF0000"/>
    <a:srgbClr val="0000FF"/>
    <a:srgbClr val="C0C0C0"/>
    <a:srgbClr val="969696"/>
    <a:srgbClr val="AE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82"/>
    <p:restoredTop sz="94944"/>
  </p:normalViewPr>
  <p:slideViewPr>
    <p:cSldViewPr>
      <p:cViewPr varScale="1">
        <p:scale>
          <a:sx n="129" d="100"/>
          <a:sy n="129" d="100"/>
        </p:scale>
        <p:origin x="2192" y="6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5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aseline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aseline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aseline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aseline="0"/>
            </a:lvl1pPr>
          </a:lstStyle>
          <a:p>
            <a:pPr>
              <a:defRPr/>
            </a:pPr>
            <a:fld id="{BC2C16E7-EB64-0648-AB55-7F591ADA19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93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D1A04BD-99DE-7C45-9A80-2576E755D883}" type="slidenum">
              <a:rPr lang="en-US"/>
              <a:pPr/>
              <a:t>1</a:t>
            </a:fld>
            <a:endParaRPr lang="en-US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6A76B4-D230-8D46-A084-29312DAB0B7F}" type="slidenum">
              <a:rPr lang="en-US"/>
              <a:pPr/>
              <a:t>27</a:t>
            </a:fld>
            <a:endParaRPr lang="en-US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6A76B4-D230-8D46-A084-29312DAB0B7F}" type="slidenum">
              <a:rPr lang="en-US"/>
              <a:pPr/>
              <a:t>28</a:t>
            </a:fld>
            <a:endParaRPr lang="en-US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28DBFF2-5093-6D4E-BBAA-76CE98EF5DC8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21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D2CFAD4-7943-4741-9053-8A65850DB85B}" type="slidenum">
              <a:rPr lang="en-US"/>
              <a:pPr/>
              <a:t>2</a:t>
            </a:fld>
            <a:endParaRPr 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039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D2CFAD4-7943-4741-9053-8A65850DB85B}" type="slidenum">
              <a:rPr lang="en-US"/>
              <a:pPr/>
              <a:t>3</a:t>
            </a:fld>
            <a:endParaRPr 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269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9BC0AE-C05C-9841-8E54-FFC855B6B3C5}" type="slidenum">
              <a:rPr lang="en-US"/>
              <a:pPr/>
              <a:t>4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5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4620EA-817D-964E-8C57-005870E5D574}" type="slidenum">
              <a:rPr lang="en-US"/>
              <a:pPr/>
              <a:t>5</a:t>
            </a:fld>
            <a:endParaRPr lang="en-US"/>
          </a:p>
        </p:txBody>
      </p:sp>
      <p:sp>
        <p:nvSpPr>
          <p:cNvPr id="471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313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4D02A-2FF1-FBDA-F9CC-B64827FDE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16FD5A20-C485-4CF0-DA00-2A7033CBA81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4620EA-817D-964E-8C57-005870E5D574}" type="slidenum">
              <a:rPr lang="en-US"/>
              <a:pPr/>
              <a:t>6</a:t>
            </a:fld>
            <a:endParaRPr lang="en-US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5792264C-9424-3660-EB4D-7900F958E45D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D98CDF2B-C58D-CEEC-2D50-573D415E027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09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D1A04BD-99DE-7C45-9A80-2576E755D883}" type="slidenum">
              <a:rPr lang="en-US"/>
              <a:pPr/>
              <a:t>7</a:t>
            </a:fld>
            <a:endParaRPr lang="en-US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95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5E072FF-6807-9B49-B9FB-51B516EE93BF}" type="slidenum">
              <a:rPr lang="en-US"/>
              <a:pPr/>
              <a:t>25</a:t>
            </a:fld>
            <a:endParaRPr lang="en-US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6A76B4-D230-8D46-A084-29312DAB0B7F}" type="slidenum">
              <a:rPr lang="en-US"/>
              <a:pPr/>
              <a:t>26</a:t>
            </a:fld>
            <a:endParaRPr lang="en-US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/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B215A26E-D37E-7F4F-8195-92FDA50A241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C9BB5-1210-A04C-9194-6E3CFFE5ED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FDB460-BBEB-F540-9CD3-1F43C3B0D7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AF4434-B0D1-DC4E-B296-6E80CE7BED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3"/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5" name="Chevron 4"/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37FE77-7B54-994D-8D1C-83626FE551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2A9154-773C-6941-9CBB-11712CDAAF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E85565-A26A-9B4B-BA9A-71A06A2228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E0039-7D5F-0447-9210-5A5F213D756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42BE8A-848E-DF4E-9CF3-539648776E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C750FA-E250-7E45-BC1F-302E433A12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Right Triangle 6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8"/>
          <p:cNvSpPr/>
          <p:nvPr/>
        </p:nvSpPr>
        <p:spPr>
          <a:xfrm>
            <a:off x="8664575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10" name="Chevron 9"/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D9A41F38-45E1-1540-8F56-2367387E63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5"/>
          <p:cNvGrpSpPr>
            <a:grpSpLocks/>
          </p:cNvGrpSpPr>
          <p:nvPr userDrawn="1"/>
        </p:nvGrpSpPr>
        <p:grpSpPr bwMode="auto">
          <a:xfrm>
            <a:off x="-53975" y="5562600"/>
            <a:ext cx="5387975" cy="1309688"/>
            <a:chOff x="-53561" y="5001993"/>
            <a:chExt cx="4572000" cy="1870128"/>
          </a:xfrm>
        </p:grpSpPr>
        <p:grpSp>
          <p:nvGrpSpPr>
            <p:cNvPr id="1032" name="Group 10"/>
            <p:cNvGrpSpPr>
              <a:grpSpLocks/>
            </p:cNvGrpSpPr>
            <p:nvPr userDrawn="1"/>
          </p:nvGrpSpPr>
          <p:grpSpPr bwMode="auto">
            <a:xfrm>
              <a:off x="-53561" y="5001993"/>
              <a:ext cx="4572000" cy="1870128"/>
              <a:chOff x="-53561" y="5001993"/>
              <a:chExt cx="4572000" cy="1870128"/>
            </a:xfrm>
          </p:grpSpPr>
          <p:sp>
            <p:nvSpPr>
              <p:cNvPr id="13" name="Freeform 12"/>
              <p:cNvSpPr>
                <a:spLocks/>
              </p:cNvSpPr>
              <p:nvPr/>
            </p:nvSpPr>
            <p:spPr bwMode="auto">
              <a:xfrm>
                <a:off x="716971" y="5001993"/>
                <a:ext cx="3801468" cy="1443966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5760" y="0"/>
                  </a:cxn>
                  <a:cxn ang="0">
                    <a:pos x="5760" y="528"/>
                  </a:cxn>
                  <a:cxn ang="0">
                    <a:pos x="48" y="0"/>
                  </a:cxn>
                </a:cxnLst>
                <a:rect l="0" t="0" r="0" b="0"/>
                <a:pathLst>
                  <a:path w="5760" h="528">
                    <a:moveTo>
                      <a:pt x="-329" y="347"/>
                    </a:moveTo>
                    <a:lnTo>
                      <a:pt x="7156" y="682"/>
                    </a:lnTo>
                    <a:lnTo>
                      <a:pt x="5229" y="682"/>
                    </a:lnTo>
                    <a:lnTo>
                      <a:pt x="-328" y="345"/>
                    </a:lnTo>
                  </a:path>
                </a:pathLst>
              </a:custGeom>
              <a:solidFill>
                <a:schemeClr val="accent1">
                  <a:tint val="65000"/>
                  <a:satMod val="115000"/>
                  <a:alpha val="4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-53561" y="5784047"/>
                <a:ext cx="3801468" cy="838724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5760" y="0"/>
                  </a:cxn>
                  <a:cxn ang="0">
                    <a:pos x="5760" y="528"/>
                  </a:cxn>
                  <a:cxn ang="0">
                    <a:pos x="48" y="0"/>
                  </a:cxn>
                </a:cxnLst>
                <a:rect l="0" t="0" r="0" b="0"/>
                <a:pathLst>
                  <a:path w="5760" h="528">
                    <a:moveTo>
                      <a:pt x="817" y="97"/>
                    </a:moveTo>
                    <a:lnTo>
                      <a:pt x="6408" y="682"/>
                    </a:lnTo>
                    <a:lnTo>
                      <a:pt x="5232" y="685"/>
                    </a:lnTo>
                    <a:lnTo>
                      <a:pt x="829" y="101"/>
                    </a:lnTo>
                  </a:path>
                </a:pathLst>
              </a:custGeom>
              <a:solidFill>
                <a:srgbClr val="000000">
                  <a:alpha val="100000"/>
                </a:srgb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4" name="Right Triangle 13"/>
              <p:cNvSpPr>
                <a:spLocks/>
              </p:cNvSpPr>
              <p:nvPr/>
            </p:nvSpPr>
            <p:spPr bwMode="auto">
              <a:xfrm>
                <a:off x="-6042" y="5791253"/>
                <a:ext cx="3402314" cy="1080868"/>
              </a:xfrm>
              <a:prstGeom prst="rtTriangle">
                <a:avLst/>
              </a:prstGeom>
              <a:blipFill>
                <a:blip r:embed="rId13">
                  <a:alphaModFix amt="50000"/>
                </a:blip>
                <a:tile tx="0" ty="0" sx="50000" sy="50000" flip="none" algn="t"/>
              </a:blipFill>
              <a:ln w="12700" cap="rnd" cmpd="thickThin" algn="ctr">
                <a:noFill/>
                <a:prstDash val="solid"/>
              </a:ln>
              <a:effectLst>
                <a:fillOverlay blend="mult">
                  <a:gradFill flip="none" rotWithShape="1">
                    <a:gsLst>
                      <a:gs pos="0">
                        <a:schemeClr val="accent1">
                          <a:shade val="20000"/>
                          <a:satMod val="176000"/>
                          <a:alpha val="100000"/>
                        </a:schemeClr>
                      </a:gs>
                      <a:gs pos="18000">
                        <a:schemeClr val="accent1">
                          <a:shade val="48000"/>
                          <a:satMod val="153000"/>
                          <a:alpha val="100000"/>
                        </a:schemeClr>
                      </a:gs>
                      <a:gs pos="43000">
                        <a:schemeClr val="accent1">
                          <a:tint val="86000"/>
                          <a:satMod val="149000"/>
                          <a:alpha val="100000"/>
                        </a:schemeClr>
                      </a:gs>
                      <a:gs pos="45000">
                        <a:schemeClr val="accent1">
                          <a:tint val="85000"/>
                          <a:satMod val="150000"/>
                          <a:alpha val="100000"/>
                        </a:schemeClr>
                      </a:gs>
                      <a:gs pos="50000">
                        <a:schemeClr val="accent1">
                          <a:tint val="86000"/>
                          <a:satMod val="149000"/>
                          <a:alpha val="100000"/>
                        </a:schemeClr>
                      </a:gs>
                      <a:gs pos="79000">
                        <a:schemeClr val="accent1">
                          <a:shade val="53000"/>
                          <a:satMod val="150000"/>
                          <a:alpha val="100000"/>
                        </a:schemeClr>
                      </a:gs>
                      <a:gs pos="100000">
                        <a:schemeClr val="accent1">
                          <a:shade val="25000"/>
                          <a:satMod val="170000"/>
                          <a:alpha val="100000"/>
                        </a:schemeClr>
                      </a:gs>
                    </a:gsLst>
                    <a:lin ang="450000" scaled="1"/>
                    <a:tileRect/>
                  </a:gradFill>
                </a:fillOverlay>
              </a:effectLst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</p:grpSp>
        <p:cxnSp>
          <p:nvCxnSpPr>
            <p:cNvPr id="15" name="Straight Connector 14"/>
            <p:cNvCxnSpPr/>
            <p:nvPr/>
          </p:nvCxnSpPr>
          <p:spPr>
            <a:xfrm>
              <a:off x="-9237" y="5787738"/>
              <a:ext cx="3405509" cy="108438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8458200" cy="731838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28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2286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825" y="6408738"/>
            <a:ext cx="1919288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79913" y="6408738"/>
            <a:ext cx="2351087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AF8FEF83-A30C-B748-B40A-0ACC576BE8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Calibri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65125" indent="-255588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charset="2"/>
        <a:buChar char=""/>
        <a:defRPr sz="2700" kern="1200">
          <a:solidFill>
            <a:schemeClr val="tx1"/>
          </a:solidFill>
          <a:latin typeface="Calibri"/>
          <a:ea typeface="ＭＳ Ｐゴシック" charset="-128"/>
          <a:cs typeface="ＭＳ Ｐゴシック" charset="-128"/>
        </a:defRPr>
      </a:lvl1pPr>
      <a:lvl2pPr marL="620713" indent="-228600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charset="0"/>
        <a:buChar char="◦"/>
        <a:defRPr sz="2300" kern="1200">
          <a:solidFill>
            <a:schemeClr val="tx1"/>
          </a:solidFill>
          <a:latin typeface="Calibri"/>
          <a:ea typeface="ＭＳ Ｐゴシック" charset="-128"/>
          <a:cs typeface="+mn-cs"/>
        </a:defRPr>
      </a:lvl2pPr>
      <a:lvl3pPr marL="858838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2100" kern="1200">
          <a:solidFill>
            <a:schemeClr val="tx1"/>
          </a:solidFill>
          <a:latin typeface="Calibri"/>
          <a:ea typeface="ＭＳ Ｐゴシック" charset="-128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charset="2"/>
        <a:buChar char=""/>
        <a:defRPr sz="1900" kern="1200">
          <a:solidFill>
            <a:schemeClr val="tx1"/>
          </a:solidFill>
          <a:latin typeface="Calibri"/>
          <a:ea typeface="ＭＳ Ｐゴシック" charset="-128"/>
          <a:cs typeface="+mn-cs"/>
        </a:defRPr>
      </a:lvl4pPr>
      <a:lvl5pPr marL="13716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charset="2"/>
        <a:buChar char=""/>
        <a:defRPr sz="2000" kern="1200">
          <a:solidFill>
            <a:schemeClr val="tx1"/>
          </a:solidFill>
          <a:latin typeface="Calibri"/>
          <a:ea typeface="ＭＳ Ｐゴシック" charset="-128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amol@umd.edu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oracle.com/timesten/the-evolution-of-db-architecture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yale.edu/homes/avi/index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se.iitb.ernet.in/~sudarsha" TargetMode="External"/><Relationship Id="rId4" Type="http://schemas.openxmlformats.org/officeDocument/2006/relationships/hyperlink" Target="http://www.lehigh.edu/~hfk2/hfk2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1676400"/>
            <a:ext cx="8305800" cy="1470025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Introduction/Overview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495800" y="34290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dirty="0"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dirty="0">
                <a:latin typeface="Calibri" charset="0"/>
              </a:rPr>
              <a:t>                   </a:t>
            </a:r>
            <a:r>
              <a:rPr lang="en-US" dirty="0" err="1">
                <a:latin typeface="Calibri" charset="0"/>
              </a:rPr>
              <a:t>amol@umd.edu</a:t>
            </a:r>
            <a:endParaRPr lang="en-US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990600"/>
            <a:ext cx="8686800" cy="5867400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Data management systems at the center of most of the new innovative technologies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endParaRPr lang="en-US" sz="1800" b="1" dirty="0">
              <a:ea typeface="+mn-ea"/>
              <a:cs typeface="+mn-cs"/>
            </a:endParaRP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An incredible amount of ongoing work in building new types of systems</a:t>
            </a:r>
            <a:endParaRPr lang="en-US" sz="1800" dirty="0">
              <a:ea typeface="+mn-ea"/>
              <a:cs typeface="+mn-cs"/>
            </a:endParaRPr>
          </a:p>
        </p:txBody>
      </p:sp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Management Systems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DB1058-372A-E744-9602-743A92BC8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28837"/>
            <a:ext cx="9144000" cy="472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866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B6FEE8-A016-8B43-AACB-EF103E073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634" y="0"/>
            <a:ext cx="56747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525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990600"/>
            <a:ext cx="8686800" cy="5867400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A large fraction of the data still in traditional DBMS systems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	</a:t>
            </a:r>
            <a:r>
              <a:rPr lang="en-US" sz="1800" dirty="0">
                <a:ea typeface="+mn-ea"/>
                <a:cs typeface="+mn-cs"/>
              </a:rPr>
              <a:t>Still open and active research areas about improving performance, energy efficiency, new functionalities, changing hardware spectrum (SSDs) and so on…</a:t>
            </a:r>
            <a:endParaRPr lang="en-US" sz="1800" b="1" dirty="0">
              <a:ea typeface="+mn-ea"/>
              <a:cs typeface="+mn-cs"/>
            </a:endParaRPr>
          </a:p>
          <a:p>
            <a:pPr marL="365760" indent="-256032" eaLnBrk="1" fontAlgn="auto" hangingPunct="1">
              <a:lnSpc>
                <a:spcPct val="140000"/>
              </a:lnSpc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Much of the data not stored in traditional database systems today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	</a:t>
            </a:r>
            <a:r>
              <a:rPr lang="en-US" sz="1800" dirty="0">
                <a:ea typeface="+mn-ea"/>
                <a:cs typeface="+mn-cs"/>
              </a:rPr>
              <a:t>For a variety of fairly valid reasons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Stream processing systems (focusing on </a:t>
            </a:r>
            <a:r>
              <a:rPr lang="en-US" sz="1800" i="1" dirty="0">
                <a:ea typeface="+mn-ea"/>
                <a:cs typeface="+mn-cs"/>
              </a:rPr>
              <a:t>streaming </a:t>
            </a:r>
            <a:r>
              <a:rPr lang="en-US" sz="1800" dirty="0">
                <a:ea typeface="+mn-ea"/>
                <a:cs typeface="+mn-cs"/>
              </a:rPr>
              <a:t>data)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Special-purpose data warehousing systems (most start from some RDBMS)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Batch analysis frameworks (like Hadoop, Pregel, Spark, …)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600" dirty="0">
                <a:ea typeface="+mn-ea"/>
                <a:cs typeface="+mn-cs"/>
              </a:rPr>
              <a:t>		Typically data stored in distributed file systems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Key-value stores (like HBase, Cassandra, Redis, …)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600" dirty="0">
                <a:ea typeface="+mn-ea"/>
                <a:cs typeface="+mn-cs"/>
              </a:rPr>
              <a:t>		Basically persistent distributed hash tables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Semi-structured/Document data stores (for XML/JSON query processing)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Graph databases 	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     - Data lakes (e.g., scientific data, machine learning data)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 </a:t>
            </a:r>
            <a:r>
              <a:rPr lang="en-US" sz="1800" b="1" dirty="0">
                <a:ea typeface="+mn-ea"/>
                <a:cs typeface="+mn-cs"/>
              </a:rPr>
              <a:t>However, many lessons to be learned from database research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We see much reinvention of the wheel and similar mistakes being made as early on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	</a:t>
            </a:r>
          </a:p>
        </p:txBody>
      </p:sp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Management</a:t>
            </a:r>
          </a:p>
        </p:txBody>
      </p:sp>
    </p:spTree>
    <p:extLst>
      <p:ext uri="{BB962C8B-B14F-4D97-AF65-F5344CB8AC3E}">
        <p14:creationId xmlns:p14="http://schemas.microsoft.com/office/powerpoint/2010/main" val="2503750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7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915400" cy="5105400"/>
          </a:xfrm>
        </p:spPr>
        <p:txBody>
          <a:bodyPr/>
          <a:lstStyle/>
          <a:p>
            <a:r>
              <a:rPr lang="en-US" sz="2400" dirty="0">
                <a:latin typeface="Calibri" charset="0"/>
              </a:rPr>
              <a:t>How to “represent”/”model” the data so users can easily understand, query, analyze, and update?</a:t>
            </a:r>
          </a:p>
          <a:p>
            <a:pPr lvl="1"/>
            <a:r>
              <a:rPr lang="en-US" sz="2000" dirty="0">
                <a:latin typeface="Calibri" charset="0"/>
              </a:rPr>
              <a:t>This is about the “logical” representation rather than “physical” -- we will worry about physical representation later</a:t>
            </a:r>
          </a:p>
          <a:p>
            <a:pPr lvl="1"/>
            <a:r>
              <a:rPr lang="en-US" sz="2000" dirty="0">
                <a:latin typeface="Calibri" charset="0"/>
              </a:rPr>
              <a:t>Whatever format we use needs to be easy for humans to work with, over a long period of time as data and usage evolves</a:t>
            </a:r>
          </a:p>
        </p:txBody>
      </p:sp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(1)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C7B484-7A6F-F8A5-6E72-FECAD75F84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486"/>
          <a:stretch/>
        </p:blipFill>
        <p:spPr>
          <a:xfrm>
            <a:off x="-76200" y="4165600"/>
            <a:ext cx="3374571" cy="1041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0430AE-71D9-D25D-1AE4-140E9678B573}"/>
              </a:ext>
            </a:extLst>
          </p:cNvPr>
          <p:cNvSpPr txBox="1"/>
          <p:nvPr/>
        </p:nvSpPr>
        <p:spPr>
          <a:xfrm>
            <a:off x="-76200" y="3689225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>
                <a:solidFill>
                  <a:schemeClr val="accent2"/>
                </a:solidFill>
              </a:rPr>
              <a:t>As tables (like Excel)?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109322-F44C-4ACC-7486-BA740D082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71" y="5207000"/>
            <a:ext cx="2743200" cy="965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00CC21-17C3-A146-86A6-6461C2D6FFCB}"/>
              </a:ext>
            </a:extLst>
          </p:cNvPr>
          <p:cNvSpPr txBox="1"/>
          <p:nvPr/>
        </p:nvSpPr>
        <p:spPr>
          <a:xfrm>
            <a:off x="3573978" y="3689225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>
                <a:solidFill>
                  <a:schemeClr val="accent2"/>
                </a:solidFill>
              </a:rPr>
              <a:t>JSON Documents?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5ACE3E-D544-9A2C-097E-8BF81A7A6C1D}"/>
              </a:ext>
            </a:extLst>
          </p:cNvPr>
          <p:cNvSpPr txBox="1"/>
          <p:nvPr/>
        </p:nvSpPr>
        <p:spPr>
          <a:xfrm>
            <a:off x="3624942" y="4165600"/>
            <a:ext cx="294183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{“instructors”: [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{“ID”: “22222”,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 “name”: “Einstein”,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 “</a:t>
            </a:r>
            <a:r>
              <a:rPr lang="en-US" sz="1600" baseline="0" dirty="0" err="1">
                <a:solidFill>
                  <a:schemeClr val="accent1"/>
                </a:solidFill>
              </a:rPr>
              <a:t>dept_name</a:t>
            </a:r>
            <a:r>
              <a:rPr lang="en-US" sz="1600" baseline="0" dirty="0">
                <a:solidFill>
                  <a:schemeClr val="accent1"/>
                </a:solidFill>
              </a:rPr>
              <a:t>”: “Physics”,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   ….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},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….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4CB79C-978E-106A-56FE-5A43921AE364}"/>
              </a:ext>
            </a:extLst>
          </p:cNvPr>
          <p:cNvSpPr txBox="1"/>
          <p:nvPr/>
        </p:nvSpPr>
        <p:spPr>
          <a:xfrm>
            <a:off x="6701564" y="367289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>
                <a:solidFill>
                  <a:schemeClr val="accent2"/>
                </a:solidFill>
              </a:rPr>
              <a:t>Graph?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2E2E762-033A-7804-DBF7-9D28A0635BBF}"/>
              </a:ext>
            </a:extLst>
          </p:cNvPr>
          <p:cNvSpPr/>
          <p:nvPr/>
        </p:nvSpPr>
        <p:spPr>
          <a:xfrm>
            <a:off x="7772400" y="4298043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3313799-E3EB-2C84-349F-732BF90E0F80}"/>
              </a:ext>
            </a:extLst>
          </p:cNvPr>
          <p:cNvSpPr/>
          <p:nvPr/>
        </p:nvSpPr>
        <p:spPr>
          <a:xfrm>
            <a:off x="8305800" y="5288643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BF458D-A7DD-C0D3-0FC3-48F3C8B81A60}"/>
              </a:ext>
            </a:extLst>
          </p:cNvPr>
          <p:cNvSpPr txBox="1"/>
          <p:nvPr/>
        </p:nvSpPr>
        <p:spPr>
          <a:xfrm>
            <a:off x="6995622" y="3980934"/>
            <a:ext cx="1909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baseline="0" dirty="0"/>
              <a:t>Instructor: ID = 22222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F3CFFB-F322-DBD6-E004-CD45EAAD46B9}"/>
              </a:ext>
            </a:extLst>
          </p:cNvPr>
          <p:cNvSpPr txBox="1"/>
          <p:nvPr/>
        </p:nvSpPr>
        <p:spPr>
          <a:xfrm>
            <a:off x="7190960" y="5535711"/>
            <a:ext cx="18373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baseline="0" dirty="0"/>
              <a:t>Department: Physics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DE50B5F-0F94-4EC3-BE73-931D117944F8}"/>
              </a:ext>
            </a:extLst>
          </p:cNvPr>
          <p:cNvCxnSpPr>
            <a:stCxn id="13" idx="5"/>
            <a:endCxn id="14" idx="1"/>
          </p:cNvCxnSpPr>
          <p:nvPr/>
        </p:nvCxnSpPr>
        <p:spPr>
          <a:xfrm>
            <a:off x="7902482" y="4428125"/>
            <a:ext cx="425636" cy="8828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33A33BE-C0CC-3A20-D936-5138678FA041}"/>
              </a:ext>
            </a:extLst>
          </p:cNvPr>
          <p:cNvCxnSpPr>
            <a:stCxn id="13" idx="3"/>
          </p:cNvCxnSpPr>
          <p:nvPr/>
        </p:nvCxnSpPr>
        <p:spPr>
          <a:xfrm flipH="1">
            <a:off x="7315200" y="4428125"/>
            <a:ext cx="479518" cy="7788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11" grpId="0"/>
      <p:bldP spid="13" grpId="0" animBg="1"/>
      <p:bldP spid="14" grpId="0" animBg="1"/>
      <p:bldP spid="15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7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915400" cy="5105400"/>
          </a:xfrm>
        </p:spPr>
        <p:txBody>
          <a:bodyPr/>
          <a:lstStyle/>
          <a:p>
            <a:r>
              <a:rPr lang="en-US" sz="2400" dirty="0">
                <a:latin typeface="Calibri" charset="0"/>
              </a:rPr>
              <a:t>How to “represent”/”model” the data so users can easily understand, query, analyze, and update?</a:t>
            </a:r>
          </a:p>
          <a:p>
            <a:pPr lvl="1"/>
            <a:r>
              <a:rPr lang="en-US" sz="2000" dirty="0">
                <a:latin typeface="Calibri" charset="0"/>
              </a:rPr>
              <a:t>This is about the “logical” representation rather than “physical” -- we will worry about physical representation later</a:t>
            </a:r>
          </a:p>
          <a:p>
            <a:pPr lvl="1"/>
            <a:r>
              <a:rPr lang="en-US" sz="2000" dirty="0">
                <a:latin typeface="Calibri" charset="0"/>
              </a:rPr>
              <a:t>Whatever format we use needs to be easy for humans to work with, over a long period of time as data and usage evolves</a:t>
            </a:r>
          </a:p>
          <a:p>
            <a:pPr lvl="1"/>
            <a:endParaRPr lang="en-US" sz="20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Many questions…</a:t>
            </a:r>
          </a:p>
          <a:p>
            <a:pPr lvl="2"/>
            <a:r>
              <a:rPr lang="en-US" sz="1800" dirty="0">
                <a:latin typeface="Calibri" charset="0"/>
              </a:rPr>
              <a:t>Pros and cons of different ways to do this</a:t>
            </a:r>
          </a:p>
          <a:p>
            <a:pPr lvl="2"/>
            <a:r>
              <a:rPr lang="en-US" sz="1800" dirty="0">
                <a:latin typeface="Calibri" charset="0"/>
              </a:rPr>
              <a:t>How to discuss whether our chosen data format is good or bad</a:t>
            </a:r>
          </a:p>
          <a:p>
            <a:pPr lvl="3"/>
            <a:r>
              <a:rPr lang="en-US" sz="1600" dirty="0">
                <a:latin typeface="Calibri" charset="0"/>
              </a:rPr>
              <a:t>e.g., some ways of storing data may increase conflicts in the data</a:t>
            </a:r>
          </a:p>
          <a:p>
            <a:pPr lvl="2"/>
            <a:r>
              <a:rPr lang="en-US" sz="1800" dirty="0">
                <a:latin typeface="Calibri" charset="0"/>
              </a:rPr>
              <a:t>How to deal with changes to the requirements and types of data being stored</a:t>
            </a:r>
          </a:p>
          <a:p>
            <a:pPr lvl="3"/>
            <a:r>
              <a:rPr lang="en-US" sz="1600" dirty="0">
                <a:latin typeface="Calibri" charset="0"/>
              </a:rPr>
              <a:t>Backwards compatibility is a huge problem leading to messy representations later on</a:t>
            </a:r>
          </a:p>
        </p:txBody>
      </p:sp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Data Management Challenges (1)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86FD4C-A287-2874-A252-10D734D1EEEE}"/>
              </a:ext>
            </a:extLst>
          </p:cNvPr>
          <p:cNvSpPr txBox="1"/>
          <p:nvPr/>
        </p:nvSpPr>
        <p:spPr>
          <a:xfrm>
            <a:off x="4724400" y="5849034"/>
            <a:ext cx="3733800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600" baseline="0" dirty="0"/>
              <a:t>Data Modeling</a:t>
            </a:r>
          </a:p>
        </p:txBody>
      </p:sp>
    </p:spTree>
    <p:extLst>
      <p:ext uri="{BB962C8B-B14F-4D97-AF65-F5344CB8AC3E}">
        <p14:creationId xmlns:p14="http://schemas.microsoft.com/office/powerpoint/2010/main" val="52038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How to query the data? How to process/analyze it ? (from users’/analysts’ perspective)</a:t>
            </a:r>
          </a:p>
          <a:p>
            <a:pPr lvl="1"/>
            <a:r>
              <a:rPr lang="en-US" sz="2000" dirty="0">
                <a:latin typeface="Calibri" charset="0"/>
              </a:rPr>
              <a:t>“find the stores with the maximum increase in sales in last month”</a:t>
            </a:r>
          </a:p>
          <a:p>
            <a:pPr lvl="2"/>
            <a:r>
              <a:rPr lang="en-US" sz="1800" dirty="0">
                <a:latin typeface="Calibri" charset="0"/>
              </a:rPr>
              <a:t>We can’t expect the users to write Java programs</a:t>
            </a:r>
            <a:endParaRPr lang="en-US" sz="19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“how much time from here to Pittsburgh if I start at 2pm ?”</a:t>
            </a:r>
          </a:p>
          <a:p>
            <a:pPr lvl="2"/>
            <a:r>
              <a:rPr lang="en-US" sz="2000" dirty="0">
                <a:latin typeface="Calibri" charset="0"/>
              </a:rPr>
              <a:t>Data is there (GPS, live traffic data), but requires predictive capabilities</a:t>
            </a:r>
            <a:endParaRPr lang="en-US" sz="19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Increasing need to convert “information” to “knowledge”: </a:t>
            </a:r>
            <a:r>
              <a:rPr lang="en-US" sz="2000" b="1" dirty="0">
                <a:solidFill>
                  <a:srgbClr val="FF0000"/>
                </a:solidFill>
                <a:latin typeface="Calibri" charset="0"/>
              </a:rPr>
              <a:t>Data mining/Machine Learning</a:t>
            </a:r>
          </a:p>
          <a:p>
            <a:pPr lvl="2"/>
            <a:r>
              <a:rPr lang="en-US" sz="2000" dirty="0">
                <a:latin typeface="Calibri" charset="0"/>
              </a:rPr>
              <a:t>Predicting which </a:t>
            </a:r>
            <a:r>
              <a:rPr lang="en-US" sz="2000" dirty="0" err="1">
                <a:latin typeface="Calibri" charset="0"/>
              </a:rPr>
              <a:t>TikToks</a:t>
            </a:r>
            <a:r>
              <a:rPr lang="en-US" sz="2000" dirty="0">
                <a:latin typeface="Calibri" charset="0"/>
              </a:rPr>
              <a:t>/tweets to show, …</a:t>
            </a:r>
          </a:p>
          <a:p>
            <a:pPr lvl="1"/>
            <a:r>
              <a:rPr lang="en-US" sz="2000" dirty="0">
                <a:latin typeface="Calibri" charset="0"/>
              </a:rPr>
              <a:t>Needs to be easy to use, but powerful enough for what needs to be done</a:t>
            </a:r>
          </a:p>
          <a:p>
            <a:pPr lvl="2"/>
            <a:r>
              <a:rPr lang="en-US" sz="1800" dirty="0">
                <a:latin typeface="Calibri" charset="0"/>
              </a:rPr>
              <a:t>Otherwise users will simply take out all the data and write their own programs</a:t>
            </a: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9EA93C-D3BF-0A69-4D0D-E315AE68C3E6}"/>
              </a:ext>
            </a:extLst>
          </p:cNvPr>
          <p:cNvSpPr txBox="1"/>
          <p:nvPr/>
        </p:nvSpPr>
        <p:spPr>
          <a:xfrm>
            <a:off x="2525486" y="5459233"/>
            <a:ext cx="6400800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600" baseline="0" dirty="0"/>
              <a:t>Query Languages and Programming Abstractions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How to query the data? How to process/analyze it ? (from implementation perspective)</a:t>
            </a:r>
          </a:p>
          <a:p>
            <a:pPr lvl="1"/>
            <a:r>
              <a:rPr lang="en-US" sz="2000" dirty="0">
                <a:latin typeface="Calibri" charset="0"/>
              </a:rPr>
              <a:t>How to handle the increasing scale of the data</a:t>
            </a:r>
          </a:p>
          <a:p>
            <a:pPr lvl="1"/>
            <a:r>
              <a:rPr lang="en-US" sz="2000" dirty="0">
                <a:latin typeface="Calibri" charset="0"/>
              </a:rPr>
              <a:t>How to support more and more complex analytics/machine learning over the data </a:t>
            </a:r>
          </a:p>
          <a:p>
            <a:pPr lvl="1"/>
            <a:r>
              <a:rPr lang="en-US" sz="2000" dirty="0">
                <a:latin typeface="Calibri" charset="0"/>
              </a:rPr>
              <a:t>How to process the data in real-time, as it is arriving into the system</a:t>
            </a:r>
          </a:p>
          <a:p>
            <a:pPr lvl="1"/>
            <a:r>
              <a:rPr lang="en-US" sz="2000" dirty="0">
                <a:latin typeface="Calibri" charset="0"/>
              </a:rPr>
              <a:t>How to find the best way to execute a query with least resources/time</a:t>
            </a:r>
          </a:p>
          <a:p>
            <a:pPr lvl="1"/>
            <a:r>
              <a:rPr lang="en-US" sz="2000" dirty="0">
                <a:latin typeface="Calibri" charset="0"/>
              </a:rPr>
              <a:t>How to utilize large numbers of machines to execute queries more efficiently</a:t>
            </a:r>
          </a:p>
          <a:p>
            <a:pPr lvl="1"/>
            <a:r>
              <a:rPr lang="en-US" sz="2000" dirty="0">
                <a:latin typeface="Calibri" charset="0"/>
              </a:rPr>
              <a:t>…</a:t>
            </a:r>
            <a:endParaRPr lang="en-US" sz="1800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(3)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9EA93C-D3BF-0A69-4D0D-E315AE68C3E6}"/>
              </a:ext>
            </a:extLst>
          </p:cNvPr>
          <p:cNvSpPr txBox="1"/>
          <p:nvPr/>
        </p:nvSpPr>
        <p:spPr>
          <a:xfrm>
            <a:off x="2525486" y="5459233"/>
            <a:ext cx="6400800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600" baseline="0" dirty="0"/>
              <a:t>Database Query Engines</a:t>
            </a:r>
          </a:p>
          <a:p>
            <a:pPr algn="ctr"/>
            <a:r>
              <a:rPr lang="en-US" sz="3600" baseline="0" dirty="0"/>
              <a:t>Big Data Systems</a:t>
            </a:r>
          </a:p>
        </p:txBody>
      </p:sp>
    </p:spTree>
    <p:extLst>
      <p:ext uri="{BB962C8B-B14F-4D97-AF65-F5344CB8AC3E}">
        <p14:creationId xmlns:p14="http://schemas.microsoft.com/office/powerpoint/2010/main" val="283206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Modifying/updating the data given: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dirty="0">
                <a:latin typeface="Calibri" charset="0"/>
              </a:rPr>
              <a:t>Many users simultaneously updating the data…</a:t>
            </a:r>
          </a:p>
          <a:p>
            <a:pPr lvl="1"/>
            <a:r>
              <a:rPr lang="en-US" dirty="0">
                <a:latin typeface="Calibri" charset="0"/>
              </a:rPr>
              <a:t>While the data is (potentially) replicated across the globe…</a:t>
            </a:r>
          </a:p>
          <a:p>
            <a:pPr lvl="1"/>
            <a:r>
              <a:rPr lang="en-US" dirty="0">
                <a:latin typeface="Calibri" charset="0"/>
              </a:rPr>
              <a:t>And any server or the network may go down at any point.</a:t>
            </a: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(4)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1468FF-F097-4244-F0F1-EE79B07E8B41}"/>
              </a:ext>
            </a:extLst>
          </p:cNvPr>
          <p:cNvSpPr txBox="1"/>
          <p:nvPr/>
        </p:nvSpPr>
        <p:spPr>
          <a:xfrm>
            <a:off x="224723" y="3810000"/>
            <a:ext cx="127470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aseline="0" dirty="0">
                <a:solidFill>
                  <a:schemeClr val="accent2"/>
                </a:solidFill>
              </a:rPr>
              <a:t>Update 1</a:t>
            </a:r>
          </a:p>
          <a:p>
            <a:pPr algn="ctr"/>
            <a:endParaRPr lang="en-US" baseline="0" dirty="0"/>
          </a:p>
          <a:p>
            <a:pPr algn="ctr"/>
            <a:r>
              <a:rPr lang="en-US" baseline="0" dirty="0"/>
              <a:t>a = a + 10</a:t>
            </a:r>
          </a:p>
          <a:p>
            <a:pPr algn="ctr"/>
            <a:r>
              <a:rPr lang="en-US" baseline="0" dirty="0"/>
              <a:t>b = b - 10</a:t>
            </a:r>
          </a:p>
          <a:p>
            <a:pPr algn="ctr"/>
            <a:r>
              <a:rPr lang="en-US" baseline="0" dirty="0"/>
              <a:t>save a &amp; 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8F4210-9389-8ED9-25AB-4FACC9A120E7}"/>
              </a:ext>
            </a:extLst>
          </p:cNvPr>
          <p:cNvSpPr txBox="1"/>
          <p:nvPr/>
        </p:nvSpPr>
        <p:spPr>
          <a:xfrm>
            <a:off x="1557328" y="3810000"/>
            <a:ext cx="15376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aseline="0" dirty="0">
                <a:solidFill>
                  <a:schemeClr val="accent2"/>
                </a:solidFill>
              </a:rPr>
              <a:t>Update 2</a:t>
            </a:r>
          </a:p>
          <a:p>
            <a:pPr algn="ctr"/>
            <a:endParaRPr lang="en-US" baseline="0" dirty="0"/>
          </a:p>
          <a:p>
            <a:pPr algn="ctr"/>
            <a:r>
              <a:rPr lang="en-US" baseline="0" dirty="0" err="1"/>
              <a:t>inc</a:t>
            </a:r>
            <a:r>
              <a:rPr lang="en-US" baseline="0" dirty="0"/>
              <a:t> = a * 0.15</a:t>
            </a:r>
          </a:p>
          <a:p>
            <a:pPr algn="ctr"/>
            <a:r>
              <a:rPr lang="en-US" baseline="0" dirty="0"/>
              <a:t>a = a + </a:t>
            </a:r>
            <a:r>
              <a:rPr lang="en-US" baseline="0" dirty="0" err="1"/>
              <a:t>inc</a:t>
            </a:r>
            <a:endParaRPr lang="en-US" baseline="0" dirty="0"/>
          </a:p>
          <a:p>
            <a:pPr algn="ctr"/>
            <a:r>
              <a:rPr lang="en-US" baseline="0" dirty="0"/>
              <a:t>b = b - </a:t>
            </a:r>
            <a:r>
              <a:rPr lang="en-US" baseline="0" dirty="0" err="1"/>
              <a:t>inc</a:t>
            </a:r>
            <a:endParaRPr lang="en-US" baseline="0" dirty="0"/>
          </a:p>
          <a:p>
            <a:pPr algn="ctr"/>
            <a:r>
              <a:rPr lang="en-US" baseline="0" dirty="0"/>
              <a:t>save a &amp; b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91989DDB-39C3-69D6-E461-76666904CE38}"/>
              </a:ext>
            </a:extLst>
          </p:cNvPr>
          <p:cNvSpPr/>
          <p:nvPr/>
        </p:nvSpPr>
        <p:spPr>
          <a:xfrm>
            <a:off x="3699756" y="4495800"/>
            <a:ext cx="1447800" cy="3048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D72AB0-9C57-85A4-B0CC-15E2FBCA4BBE}"/>
              </a:ext>
            </a:extLst>
          </p:cNvPr>
          <p:cNvSpPr txBox="1"/>
          <p:nvPr/>
        </p:nvSpPr>
        <p:spPr>
          <a:xfrm>
            <a:off x="3667099" y="3625334"/>
            <a:ext cx="16110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aseline="0" dirty="0"/>
              <a:t>If allowed to run concurrently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2FC2F-ADF8-91FC-1DCD-AF7C6D8C70E7}"/>
              </a:ext>
            </a:extLst>
          </p:cNvPr>
          <p:cNvSpPr txBox="1"/>
          <p:nvPr/>
        </p:nvSpPr>
        <p:spPr>
          <a:xfrm>
            <a:off x="5486401" y="3533001"/>
            <a:ext cx="210027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aseline="0" dirty="0"/>
              <a:t>a = a + 10</a:t>
            </a:r>
          </a:p>
          <a:p>
            <a:pPr algn="ctr"/>
            <a:r>
              <a:rPr lang="en-US" baseline="0" dirty="0" err="1">
                <a:solidFill>
                  <a:srgbClr val="FF0000"/>
                </a:solidFill>
              </a:rPr>
              <a:t>inc</a:t>
            </a:r>
            <a:r>
              <a:rPr lang="en-US" baseline="0" dirty="0">
                <a:solidFill>
                  <a:srgbClr val="FF0000"/>
                </a:solidFill>
              </a:rPr>
              <a:t> = a * 0.15</a:t>
            </a:r>
          </a:p>
          <a:p>
            <a:pPr algn="ctr"/>
            <a:r>
              <a:rPr lang="en-US" baseline="0" dirty="0">
                <a:solidFill>
                  <a:srgbClr val="FF0000"/>
                </a:solidFill>
              </a:rPr>
              <a:t>a = a + </a:t>
            </a:r>
            <a:r>
              <a:rPr lang="en-US" baseline="0" dirty="0" err="1">
                <a:solidFill>
                  <a:srgbClr val="FF0000"/>
                </a:solidFill>
              </a:rPr>
              <a:t>inc</a:t>
            </a:r>
            <a:endParaRPr lang="en-US" baseline="0" dirty="0">
              <a:solidFill>
                <a:srgbClr val="FF0000"/>
              </a:solidFill>
            </a:endParaRPr>
          </a:p>
          <a:p>
            <a:pPr algn="ctr"/>
            <a:r>
              <a:rPr lang="en-US" baseline="0" dirty="0"/>
              <a:t>b = b - 10</a:t>
            </a:r>
          </a:p>
          <a:p>
            <a:pPr algn="ctr"/>
            <a:r>
              <a:rPr lang="en-US" baseline="0" dirty="0"/>
              <a:t>save a &amp; b</a:t>
            </a:r>
          </a:p>
          <a:p>
            <a:pPr algn="ctr"/>
            <a:r>
              <a:rPr lang="en-US" baseline="0" dirty="0">
                <a:solidFill>
                  <a:srgbClr val="FF0000"/>
                </a:solidFill>
              </a:rPr>
              <a:t>b = b - </a:t>
            </a:r>
            <a:r>
              <a:rPr lang="en-US" baseline="0" dirty="0" err="1">
                <a:solidFill>
                  <a:srgbClr val="FF0000"/>
                </a:solidFill>
              </a:rPr>
              <a:t>inc</a:t>
            </a:r>
            <a:endParaRPr lang="en-US" baseline="0" dirty="0">
              <a:solidFill>
                <a:srgbClr val="FF0000"/>
              </a:solidFill>
            </a:endParaRPr>
          </a:p>
          <a:p>
            <a:pPr algn="ctr"/>
            <a:r>
              <a:rPr lang="en-US" baseline="0" dirty="0">
                <a:solidFill>
                  <a:srgbClr val="FF0000"/>
                </a:solidFill>
              </a:rPr>
              <a:t>save a &amp; 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7C9CD-40DC-725F-BB10-BBAC9C42F2F3}"/>
              </a:ext>
            </a:extLst>
          </p:cNvPr>
          <p:cNvSpPr txBox="1"/>
          <p:nvPr/>
        </p:nvSpPr>
        <p:spPr>
          <a:xfrm>
            <a:off x="4156956" y="5867400"/>
            <a:ext cx="4987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aseline="0" dirty="0"/>
              <a:t>Doesn’t happen if forced to run one after the other, but unacceptable performance</a:t>
            </a:r>
          </a:p>
        </p:txBody>
      </p:sp>
    </p:spTree>
    <p:extLst>
      <p:ext uri="{BB962C8B-B14F-4D97-AF65-F5344CB8AC3E}">
        <p14:creationId xmlns:p14="http://schemas.microsoft.com/office/powerpoint/2010/main" val="3744616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 animBg="1"/>
      <p:bldP spid="8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Modifying/updating the data given: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dirty="0">
                <a:latin typeface="Calibri" charset="0"/>
              </a:rPr>
              <a:t>Many users simultaneously updating the data…</a:t>
            </a:r>
          </a:p>
          <a:p>
            <a:pPr lvl="1"/>
            <a:r>
              <a:rPr lang="en-US" dirty="0">
                <a:latin typeface="Calibri" charset="0"/>
              </a:rPr>
              <a:t>While the data is (potentially) replicated across the globe…</a:t>
            </a:r>
          </a:p>
          <a:p>
            <a:pPr lvl="1"/>
            <a:r>
              <a:rPr lang="en-US" dirty="0">
                <a:latin typeface="Calibri" charset="0"/>
              </a:rPr>
              <a:t>And any server or the network may go down at any point.</a:t>
            </a: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(4)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1468FF-F097-4244-F0F1-EE79B07E8B41}"/>
              </a:ext>
            </a:extLst>
          </p:cNvPr>
          <p:cNvSpPr txBox="1"/>
          <p:nvPr/>
        </p:nvSpPr>
        <p:spPr>
          <a:xfrm>
            <a:off x="381000" y="3771900"/>
            <a:ext cx="16110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aseline="0" dirty="0">
                <a:solidFill>
                  <a:schemeClr val="accent2"/>
                </a:solidFill>
              </a:rPr>
              <a:t>Update</a:t>
            </a:r>
          </a:p>
          <a:p>
            <a:pPr algn="ctr"/>
            <a:endParaRPr lang="en-US" baseline="0" dirty="0"/>
          </a:p>
          <a:p>
            <a:pPr algn="ctr"/>
            <a:r>
              <a:rPr lang="en-US" baseline="0" dirty="0"/>
              <a:t>a = a + 10</a:t>
            </a:r>
          </a:p>
          <a:p>
            <a:pPr algn="ctr"/>
            <a:r>
              <a:rPr lang="en-US" baseline="0" dirty="0"/>
              <a:t>b = b - 10</a:t>
            </a:r>
          </a:p>
          <a:p>
            <a:pPr algn="ctr"/>
            <a:r>
              <a:rPr lang="en-US" baseline="0" dirty="0"/>
              <a:t>save a</a:t>
            </a:r>
          </a:p>
          <a:p>
            <a:pPr algn="ctr"/>
            <a:r>
              <a:rPr lang="en-US" baseline="0" dirty="0"/>
              <a:t>save b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77C888-5487-0FD5-CD0E-B17CF3A006A3}"/>
              </a:ext>
            </a:extLst>
          </p:cNvPr>
          <p:cNvCxnSpPr/>
          <p:nvPr/>
        </p:nvCxnSpPr>
        <p:spPr>
          <a:xfrm>
            <a:off x="76200" y="5181600"/>
            <a:ext cx="2362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AC90158-5EAA-4C2A-FE47-CFB335BE44BD}"/>
              </a:ext>
            </a:extLst>
          </p:cNvPr>
          <p:cNvSpPr txBox="1"/>
          <p:nvPr/>
        </p:nvSpPr>
        <p:spPr>
          <a:xfrm>
            <a:off x="2438400" y="4996934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>
                <a:solidFill>
                  <a:srgbClr val="FF0000"/>
                </a:solidFill>
              </a:rPr>
              <a:t>System crashes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C82240-BCF3-B104-7C88-6798ACE35EAF}"/>
              </a:ext>
            </a:extLst>
          </p:cNvPr>
          <p:cNvSpPr txBox="1"/>
          <p:nvPr/>
        </p:nvSpPr>
        <p:spPr>
          <a:xfrm>
            <a:off x="4345807" y="3771900"/>
            <a:ext cx="46858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Need to figure out how to handle </a:t>
            </a:r>
          </a:p>
          <a:p>
            <a:pPr algn="l"/>
            <a:r>
              <a:rPr lang="en-US" baseline="0" dirty="0"/>
              <a:t>partially finished transactions</a:t>
            </a:r>
          </a:p>
          <a:p>
            <a:pPr algn="l"/>
            <a:endParaRPr lang="en-US" baseline="0" dirty="0"/>
          </a:p>
          <a:p>
            <a:pPr algn="l"/>
            <a:r>
              <a:rPr lang="en-US" baseline="0" dirty="0"/>
              <a:t>More complications if we do update-in-place</a:t>
            </a:r>
          </a:p>
          <a:p>
            <a:pPr algn="l"/>
            <a:r>
              <a:rPr lang="en-US" baseline="0" dirty="0"/>
              <a:t>(i.e., a = a + 10 updates the original value)</a:t>
            </a:r>
          </a:p>
        </p:txBody>
      </p:sp>
    </p:spTree>
    <p:extLst>
      <p:ext uri="{BB962C8B-B14F-4D97-AF65-F5344CB8AC3E}">
        <p14:creationId xmlns:p14="http://schemas.microsoft.com/office/powerpoint/2010/main" val="368049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Modifying/updating the data given: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dirty="0">
                <a:latin typeface="Calibri" charset="0"/>
              </a:rPr>
              <a:t>Many users simultaneously updating the data…</a:t>
            </a:r>
          </a:p>
          <a:p>
            <a:pPr lvl="1"/>
            <a:r>
              <a:rPr lang="en-US" dirty="0">
                <a:latin typeface="Calibri" charset="0"/>
              </a:rPr>
              <a:t>While the data is (potentially) replicated across the globe…</a:t>
            </a:r>
          </a:p>
          <a:p>
            <a:pPr lvl="1"/>
            <a:r>
              <a:rPr lang="en-US" dirty="0">
                <a:latin typeface="Calibri" charset="0"/>
              </a:rPr>
              <a:t>And any server or the network may go down at any point.</a:t>
            </a: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(4)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31A715-8F00-5219-41D3-6472DFAEA171}"/>
              </a:ext>
            </a:extLst>
          </p:cNvPr>
          <p:cNvSpPr/>
          <p:nvPr/>
        </p:nvSpPr>
        <p:spPr>
          <a:xfrm>
            <a:off x="1295400" y="4267200"/>
            <a:ext cx="1295400" cy="16764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D6DFFB-9868-0090-69C5-0C5BEF5ADAAF}"/>
              </a:ext>
            </a:extLst>
          </p:cNvPr>
          <p:cNvSpPr txBox="1"/>
          <p:nvPr/>
        </p:nvSpPr>
        <p:spPr>
          <a:xfrm>
            <a:off x="1341740" y="595526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Machine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8BB474-61E3-E29D-24C3-07025F69F9AA}"/>
              </a:ext>
            </a:extLst>
          </p:cNvPr>
          <p:cNvSpPr txBox="1"/>
          <p:nvPr/>
        </p:nvSpPr>
        <p:spPr>
          <a:xfrm>
            <a:off x="1243025" y="4782234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data item a</a:t>
            </a:r>
          </a:p>
          <a:p>
            <a:pPr algn="l"/>
            <a:r>
              <a:rPr lang="en-US" baseline="0" dirty="0"/>
              <a:t>date item 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071F16-7EEC-6112-04DF-F6B0FE00F098}"/>
              </a:ext>
            </a:extLst>
          </p:cNvPr>
          <p:cNvSpPr/>
          <p:nvPr/>
        </p:nvSpPr>
        <p:spPr>
          <a:xfrm>
            <a:off x="3810000" y="4267200"/>
            <a:ext cx="1295400" cy="16764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D628C0-00BC-3B57-0FF7-7263067521B0}"/>
              </a:ext>
            </a:extLst>
          </p:cNvPr>
          <p:cNvSpPr txBox="1"/>
          <p:nvPr/>
        </p:nvSpPr>
        <p:spPr>
          <a:xfrm>
            <a:off x="3856340" y="595526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Machine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1945C-FF19-E501-06CF-13DECDF5C153}"/>
              </a:ext>
            </a:extLst>
          </p:cNvPr>
          <p:cNvSpPr txBox="1"/>
          <p:nvPr/>
        </p:nvSpPr>
        <p:spPr>
          <a:xfrm>
            <a:off x="3757625" y="4782234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data item a</a:t>
            </a:r>
          </a:p>
          <a:p>
            <a:pPr algn="l"/>
            <a:r>
              <a:rPr lang="en-US" baseline="0" dirty="0"/>
              <a:t>date item 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334939-BF9D-39FD-F4A9-7EEB24E3F0B5}"/>
              </a:ext>
            </a:extLst>
          </p:cNvPr>
          <p:cNvSpPr/>
          <p:nvPr/>
        </p:nvSpPr>
        <p:spPr>
          <a:xfrm>
            <a:off x="6324600" y="4267200"/>
            <a:ext cx="1295400" cy="16764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CF40D-3BAF-DD69-29B4-825BDCF2C670}"/>
              </a:ext>
            </a:extLst>
          </p:cNvPr>
          <p:cNvSpPr txBox="1"/>
          <p:nvPr/>
        </p:nvSpPr>
        <p:spPr>
          <a:xfrm>
            <a:off x="6370940" y="595526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Machine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1ACF63-30DB-8189-8F38-1D83873D336A}"/>
              </a:ext>
            </a:extLst>
          </p:cNvPr>
          <p:cNvSpPr txBox="1"/>
          <p:nvPr/>
        </p:nvSpPr>
        <p:spPr>
          <a:xfrm>
            <a:off x="6272225" y="4782234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data item a</a:t>
            </a:r>
          </a:p>
          <a:p>
            <a:pPr algn="l"/>
            <a:r>
              <a:rPr lang="en-US" baseline="0" dirty="0"/>
              <a:t>date item 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5A3D60-DA40-62CF-BCDD-B0079C7047BF}"/>
              </a:ext>
            </a:extLst>
          </p:cNvPr>
          <p:cNvSpPr txBox="1"/>
          <p:nvPr/>
        </p:nvSpPr>
        <p:spPr>
          <a:xfrm>
            <a:off x="261257" y="3124200"/>
            <a:ext cx="10823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1" baseline="0" dirty="0">
                <a:solidFill>
                  <a:srgbClr val="FF0000"/>
                </a:solidFill>
              </a:rPr>
              <a:t>user 1</a:t>
            </a:r>
          </a:p>
          <a:p>
            <a:pPr algn="l"/>
            <a:r>
              <a:rPr lang="en-US" baseline="0" dirty="0"/>
              <a:t>update a</a:t>
            </a:r>
          </a:p>
          <a:p>
            <a:pPr algn="l"/>
            <a:r>
              <a:rPr lang="en-US" baseline="0" dirty="0"/>
              <a:t>update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769B22-A73A-313F-D5D2-7B2568C00708}"/>
              </a:ext>
            </a:extLst>
          </p:cNvPr>
          <p:cNvSpPr txBox="1"/>
          <p:nvPr/>
        </p:nvSpPr>
        <p:spPr>
          <a:xfrm>
            <a:off x="7896805" y="2886180"/>
            <a:ext cx="10823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1" baseline="0" dirty="0">
                <a:solidFill>
                  <a:srgbClr val="FF0000"/>
                </a:solidFill>
              </a:rPr>
              <a:t>user 2</a:t>
            </a:r>
          </a:p>
          <a:p>
            <a:pPr algn="l"/>
            <a:r>
              <a:rPr lang="en-US" baseline="0" dirty="0"/>
              <a:t>update b</a:t>
            </a:r>
          </a:p>
          <a:p>
            <a:pPr algn="l"/>
            <a:r>
              <a:rPr lang="en-US" baseline="0" dirty="0"/>
              <a:t>update a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E764EA3E-B0DB-15A0-DECF-21D4CA6CF038}"/>
              </a:ext>
            </a:extLst>
          </p:cNvPr>
          <p:cNvSpPr/>
          <p:nvPr/>
        </p:nvSpPr>
        <p:spPr>
          <a:xfrm rot="19206520">
            <a:off x="628259" y="3976237"/>
            <a:ext cx="348343" cy="58192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C715C011-E1F0-B46A-8FD5-C19C3716BA87}"/>
              </a:ext>
            </a:extLst>
          </p:cNvPr>
          <p:cNvSpPr/>
          <p:nvPr/>
        </p:nvSpPr>
        <p:spPr>
          <a:xfrm rot="2780530">
            <a:off x="7722634" y="3718719"/>
            <a:ext cx="348343" cy="58192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513D11-D037-0E75-D78A-82AA37120802}"/>
              </a:ext>
            </a:extLst>
          </p:cNvPr>
          <p:cNvSpPr txBox="1"/>
          <p:nvPr/>
        </p:nvSpPr>
        <p:spPr>
          <a:xfrm>
            <a:off x="2753683" y="3244334"/>
            <a:ext cx="371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i="1" baseline="0" dirty="0">
                <a:solidFill>
                  <a:srgbClr val="C00000"/>
                </a:solidFill>
              </a:rPr>
              <a:t>Geographically distributed replicas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993114E-1710-FE2D-E0B7-5904655E1073}"/>
              </a:ext>
            </a:extLst>
          </p:cNvPr>
          <p:cNvCxnSpPr/>
          <p:nvPr/>
        </p:nvCxnSpPr>
        <p:spPr>
          <a:xfrm flipH="1">
            <a:off x="2207067" y="3585865"/>
            <a:ext cx="1602933" cy="11963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83EA7B2-F86F-EC69-A6AB-1277E29A0EC3}"/>
              </a:ext>
            </a:extLst>
          </p:cNvPr>
          <p:cNvCxnSpPr>
            <a:cxnSpLocks/>
          </p:cNvCxnSpPr>
          <p:nvPr/>
        </p:nvCxnSpPr>
        <p:spPr>
          <a:xfrm>
            <a:off x="4687972" y="3632895"/>
            <a:ext cx="1865230" cy="12033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9EEBCE6-9015-260D-4DF3-AC27CDB222E5}"/>
              </a:ext>
            </a:extLst>
          </p:cNvPr>
          <p:cNvCxnSpPr>
            <a:cxnSpLocks/>
          </p:cNvCxnSpPr>
          <p:nvPr/>
        </p:nvCxnSpPr>
        <p:spPr>
          <a:xfrm>
            <a:off x="4114800" y="3585865"/>
            <a:ext cx="178004" cy="12118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47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884238"/>
            <a:ext cx="8458200" cy="5440362"/>
          </a:xfrm>
        </p:spPr>
        <p:txBody>
          <a:bodyPr/>
          <a:lstStyle/>
          <a:p>
            <a:pPr eaLnBrk="1" hangingPunct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Course description</a:t>
            </a:r>
          </a:p>
          <a:p>
            <a:pPr lvl="1" eaLnBrk="1" hangingPunct="1">
              <a:spcAft>
                <a:spcPts val="600"/>
              </a:spcAft>
            </a:pPr>
            <a:r>
              <a:rPr lang="en-US" sz="1600" i="1" dirty="0"/>
              <a:t>Students are introduced to database systems and motivates the database approach as a mechanism for modeling the real world. An in-depth coverage of the relational model, logical database design, query languages, and other database concepts including query optimization, concurrency control; transaction management, and log based crash recovery. Distributed and Web database architectures are also discussed.</a:t>
            </a:r>
          </a:p>
          <a:p>
            <a:pPr lvl="7">
              <a:spcAft>
                <a:spcPts val="600"/>
              </a:spcAft>
            </a:pPr>
            <a:endParaRPr lang="en-US" sz="900" i="1" dirty="0">
              <a:latin typeface="Calibri" charset="0"/>
            </a:endParaRPr>
          </a:p>
          <a:p>
            <a:pPr eaLnBrk="1" hangingPunct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Basics</a:t>
            </a:r>
            <a:endParaRPr lang="en-US" sz="1800" dirty="0">
              <a:solidFill>
                <a:srgbClr val="FF0000"/>
              </a:solidFill>
              <a:latin typeface="Calibri" charset="0"/>
            </a:endParaRPr>
          </a:p>
          <a:p>
            <a:pPr lvl="1" eaLnBrk="1" hangingPunct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Typical in-person instruction, 2 classes a week etc.</a:t>
            </a:r>
          </a:p>
          <a:p>
            <a:pPr lvl="2" eaLnBrk="1" hangingPunct="1">
              <a:spcAft>
                <a:spcPts val="0"/>
              </a:spcAft>
            </a:pPr>
            <a:r>
              <a:rPr lang="en-US" sz="1600" dirty="0">
                <a:latin typeface="Calibri" charset="0"/>
              </a:rPr>
              <a:t>Will record lectures but quality may not be as good</a:t>
            </a:r>
          </a:p>
          <a:p>
            <a:pPr lvl="2" eaLnBrk="1" hangingPunct="1">
              <a:spcAft>
                <a:spcPts val="0"/>
              </a:spcAft>
            </a:pPr>
            <a:r>
              <a:rPr lang="en-US" sz="1600" dirty="0">
                <a:latin typeface="Calibri" charset="0"/>
              </a:rPr>
              <a:t>Plan to substitute a portion of the in-class teaching with videos + in-class activities</a:t>
            </a:r>
            <a:endParaRPr lang="en-US" sz="1800" dirty="0">
              <a:latin typeface="Calibri" charset="0"/>
            </a:endParaRPr>
          </a:p>
          <a:p>
            <a:pPr lvl="1" eaLnBrk="1" hangingPunct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Will make available pre-recorded videos from Fall 2020</a:t>
            </a:r>
          </a:p>
          <a:p>
            <a:pPr lvl="2" eaLnBrk="1" hangingPunct="1">
              <a:spcAft>
                <a:spcPts val="0"/>
              </a:spcAft>
            </a:pPr>
            <a:r>
              <a:rPr lang="en-US" sz="1600" dirty="0">
                <a:latin typeface="Calibri" charset="0"/>
              </a:rPr>
              <a:t>Expect about 75% overlap</a:t>
            </a:r>
          </a:p>
          <a:p>
            <a:pPr lvl="1" eaLnBrk="1" hangingPunct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Use the discussion forums, office hours as much as possible – assignments are to be done individually, but you are allowed to discuss among yourselves</a:t>
            </a:r>
          </a:p>
          <a:p>
            <a:pPr lvl="1" eaLnBrk="1" hangingPunct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Fill out the survey covering your background, your expectations, and potential issues (on </a:t>
            </a:r>
            <a:r>
              <a:rPr lang="en-US" sz="1800" dirty="0" err="1">
                <a:latin typeface="Calibri" charset="0"/>
              </a:rPr>
              <a:t>Gradescope</a:t>
            </a:r>
            <a:r>
              <a:rPr lang="en-US" sz="1800" dirty="0">
                <a:latin typeface="Calibri" charset="0"/>
              </a:rPr>
              <a:t>)</a:t>
            </a:r>
          </a:p>
          <a:p>
            <a:pPr lvl="1" eaLnBrk="1" hangingPunct="1">
              <a:spcAft>
                <a:spcPts val="600"/>
              </a:spcAft>
            </a:pPr>
            <a:endParaRPr lang="en-US" sz="1800" dirty="0">
              <a:latin typeface="Calibri" charset="0"/>
            </a:endParaRPr>
          </a:p>
          <a:p>
            <a:pPr eaLnBrk="1" hangingPunct="1">
              <a:spcAft>
                <a:spcPts val="600"/>
              </a:spcAft>
            </a:pPr>
            <a:endParaRPr lang="en-US" sz="2000" dirty="0">
              <a:latin typeface="Calibri" charset="0"/>
            </a:endParaRPr>
          </a:p>
        </p:txBody>
      </p:sp>
      <p:sp>
        <p:nvSpPr>
          <p:cNvPr id="448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Welcome to CMSC424: Database Design</a:t>
            </a:r>
            <a:endParaRPr lang="en-US" dirty="0"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46AA62-6B81-BF42-907A-9FA9E938D5EA}"/>
              </a:ext>
            </a:extLst>
          </p:cNvPr>
          <p:cNvSpPr txBox="1"/>
          <p:nvPr/>
        </p:nvSpPr>
        <p:spPr>
          <a:xfrm>
            <a:off x="4744065" y="6305490"/>
            <a:ext cx="43999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baseline="0" dirty="0">
                <a:solidFill>
                  <a:schemeClr val="accent2"/>
                </a:solidFill>
              </a:rPr>
              <a:t>No Laptops without permission !</a:t>
            </a:r>
          </a:p>
        </p:txBody>
      </p:sp>
    </p:spTree>
    <p:extLst>
      <p:ext uri="{BB962C8B-B14F-4D97-AF65-F5344CB8AC3E}">
        <p14:creationId xmlns:p14="http://schemas.microsoft.com/office/powerpoint/2010/main" val="250589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Modifying/updating the data given: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dirty="0">
                <a:latin typeface="Calibri" charset="0"/>
              </a:rPr>
              <a:t>Many users simultaneously updating the data…</a:t>
            </a:r>
          </a:p>
          <a:p>
            <a:pPr lvl="1"/>
            <a:r>
              <a:rPr lang="en-US" dirty="0">
                <a:latin typeface="Calibri" charset="0"/>
              </a:rPr>
              <a:t>While the data is (potentially) replicated across the globe…</a:t>
            </a:r>
          </a:p>
          <a:p>
            <a:pPr lvl="1"/>
            <a:r>
              <a:rPr lang="en-US" dirty="0">
                <a:latin typeface="Calibri" charset="0"/>
              </a:rPr>
              <a:t>And any server or the network may go down at any point.</a:t>
            </a:r>
          </a:p>
          <a:p>
            <a:r>
              <a:rPr lang="en-US" dirty="0">
                <a:latin typeface="Calibri" charset="0"/>
              </a:rPr>
              <a:t>From Users’ perspective:</a:t>
            </a:r>
          </a:p>
          <a:p>
            <a:pPr lvl="1"/>
            <a:r>
              <a:rPr lang="en-US" dirty="0">
                <a:latin typeface="Calibri" charset="0"/>
              </a:rPr>
              <a:t>What kinds of guarantees can be provided to the users about the end result, and about the order in which updates are made?</a:t>
            </a:r>
          </a:p>
          <a:p>
            <a:pPr lvl="1"/>
            <a:r>
              <a:rPr lang="en-US" dirty="0">
                <a:latin typeface="Calibri" charset="0"/>
              </a:rPr>
              <a:t>What if the users are okay with weaker guarantees?</a:t>
            </a:r>
          </a:p>
          <a:p>
            <a:r>
              <a:rPr lang="en-US" dirty="0">
                <a:latin typeface="Calibri" charset="0"/>
              </a:rPr>
              <a:t>From Implementation perspective:</a:t>
            </a:r>
          </a:p>
          <a:p>
            <a:pPr lvl="1"/>
            <a:r>
              <a:rPr lang="en-US" dirty="0">
                <a:latin typeface="Calibri" charset="0"/>
              </a:rPr>
              <a:t>How to provide the guarantees efficiently?</a:t>
            </a: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(4)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9EA93C-D3BF-0A69-4D0D-E315AE68C3E6}"/>
              </a:ext>
            </a:extLst>
          </p:cNvPr>
          <p:cNvSpPr txBox="1"/>
          <p:nvPr/>
        </p:nvSpPr>
        <p:spPr>
          <a:xfrm>
            <a:off x="2525486" y="5736232"/>
            <a:ext cx="6400800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600" baseline="0" dirty="0"/>
              <a:t>Transactions</a:t>
            </a:r>
          </a:p>
        </p:txBody>
      </p:sp>
    </p:spTree>
    <p:extLst>
      <p:ext uri="{BB962C8B-B14F-4D97-AF65-F5344CB8AC3E}">
        <p14:creationId xmlns:p14="http://schemas.microsoft.com/office/powerpoint/2010/main" val="2278131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Data Integration, Transformation, and Cleaning</a:t>
            </a:r>
          </a:p>
          <a:p>
            <a:pPr lvl="1"/>
            <a:r>
              <a:rPr lang="en-US" dirty="0">
                <a:latin typeface="Calibri" charset="0"/>
              </a:rPr>
              <a:t>Large amounts of time spent in just getting data ready for analysis, by some accounts 90-95%</a:t>
            </a:r>
          </a:p>
          <a:p>
            <a:pPr lvl="1"/>
            <a:r>
              <a:rPr lang="en-US" dirty="0">
                <a:latin typeface="Calibri" charset="0"/>
              </a:rPr>
              <a:t>Real-world data has a lot of noise, missing values, </a:t>
            </a:r>
            <a:r>
              <a:rPr lang="en-US" dirty="0" err="1">
                <a:latin typeface="Calibri" charset="0"/>
              </a:rPr>
              <a:t>etc</a:t>
            </a:r>
            <a:r>
              <a:rPr lang="en-US" dirty="0">
                <a:latin typeface="Calibri" charset="0"/>
              </a:rPr>
              <a:t>…</a:t>
            </a:r>
          </a:p>
          <a:p>
            <a:r>
              <a:rPr lang="en-US" dirty="0">
                <a:latin typeface="Calibri" charset="0"/>
              </a:rPr>
              <a:t>Security </a:t>
            </a:r>
          </a:p>
          <a:p>
            <a:pPr lvl="1"/>
            <a:r>
              <a:rPr lang="en-US" dirty="0">
                <a:latin typeface="Calibri" charset="0"/>
              </a:rPr>
              <a:t>Access control, use of encryption, …</a:t>
            </a:r>
          </a:p>
          <a:p>
            <a:r>
              <a:rPr lang="en-US" dirty="0">
                <a:latin typeface="Calibri" charset="0"/>
              </a:rPr>
              <a:t>Privacy</a:t>
            </a:r>
          </a:p>
          <a:p>
            <a:pPr lvl="1"/>
            <a:r>
              <a:rPr lang="en-US" dirty="0">
                <a:latin typeface="Calibri" charset="0"/>
              </a:rPr>
              <a:t>How to allow users to query data without revealing it</a:t>
            </a:r>
          </a:p>
          <a:p>
            <a:pPr lvl="1"/>
            <a:r>
              <a:rPr lang="en-US" dirty="0">
                <a:latin typeface="Calibri" charset="0"/>
              </a:rPr>
              <a:t>How to enable public data releases (e.g., by Census </a:t>
            </a:r>
            <a:r>
              <a:rPr lang="en-US" dirty="0" err="1">
                <a:latin typeface="Calibri" charset="0"/>
              </a:rPr>
              <a:t>Buereau</a:t>
            </a:r>
            <a:r>
              <a:rPr lang="en-US" dirty="0">
                <a:latin typeface="Calibri" charset="0"/>
              </a:rPr>
              <a:t>)</a:t>
            </a:r>
          </a:p>
          <a:p>
            <a:r>
              <a:rPr lang="en-US" dirty="0">
                <a:latin typeface="Calibri" charset="0"/>
              </a:rPr>
              <a:t>…</a:t>
            </a:r>
          </a:p>
          <a:p>
            <a:pPr lvl="1"/>
            <a:endParaRPr lang="en-US" dirty="0">
              <a:latin typeface="Calibri" charset="0"/>
            </a:endParaRP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(5-∞)</a:t>
            </a:r>
          </a:p>
        </p:txBody>
      </p:sp>
    </p:spTree>
    <p:extLst>
      <p:ext uri="{BB962C8B-B14F-4D97-AF65-F5344CB8AC3E}">
        <p14:creationId xmlns:p14="http://schemas.microsoft.com/office/powerpoint/2010/main" val="1206533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A2AC7-9BB3-2A23-ED9F-A1755DF32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5C19BB-E2F6-7841-8442-D2ABAAC56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715000"/>
          </a:xfrm>
        </p:spPr>
        <p:txBody>
          <a:bodyPr/>
          <a:lstStyle/>
          <a:p>
            <a:r>
              <a:rPr lang="en-US" sz="2000" dirty="0"/>
              <a:t>A DBMS is a software system designed to store, manage, facilitate access to databases</a:t>
            </a:r>
          </a:p>
          <a:p>
            <a:pPr lvl="1"/>
            <a:r>
              <a:rPr lang="en-US" sz="1800" dirty="0"/>
              <a:t>Typically uses a specific </a:t>
            </a:r>
            <a:r>
              <a:rPr lang="en-US" sz="1800" i="1" u="sng" dirty="0"/>
              <a:t>data model</a:t>
            </a:r>
            <a:r>
              <a:rPr lang="en-US" sz="1800" i="1" dirty="0"/>
              <a:t>, </a:t>
            </a:r>
            <a:r>
              <a:rPr lang="en-US" sz="1800" dirty="0"/>
              <a:t>and </a:t>
            </a:r>
          </a:p>
          <a:p>
            <a:pPr lvl="1"/>
            <a:r>
              <a:rPr lang="en-US" sz="1800" dirty="0"/>
              <a:t>Supports some level of </a:t>
            </a:r>
            <a:r>
              <a:rPr lang="en-US" sz="1800" i="1" u="sng" dirty="0"/>
              <a:t>physical and logical data independence</a:t>
            </a:r>
          </a:p>
          <a:p>
            <a:pPr marL="630238" lvl="2" indent="0">
              <a:buNone/>
            </a:pPr>
            <a:endParaRPr lang="en-US" sz="1600" dirty="0"/>
          </a:p>
          <a:p>
            <a:r>
              <a:rPr lang="en-US" sz="2000" dirty="0"/>
              <a:t>Provides:</a:t>
            </a:r>
          </a:p>
          <a:p>
            <a:pPr lvl="1"/>
            <a:r>
              <a:rPr lang="en-US" sz="1800" dirty="0"/>
              <a:t>Data Definition Language (DDL)</a:t>
            </a:r>
          </a:p>
          <a:p>
            <a:pPr lvl="2"/>
            <a:r>
              <a:rPr lang="en-US" sz="1600" dirty="0"/>
              <a:t>For defining and modifying the schemas</a:t>
            </a:r>
          </a:p>
          <a:p>
            <a:pPr lvl="1"/>
            <a:r>
              <a:rPr lang="en-US" sz="1800" dirty="0"/>
              <a:t>Data Manipulation Language (DML)</a:t>
            </a:r>
          </a:p>
          <a:p>
            <a:pPr lvl="2"/>
            <a:r>
              <a:rPr lang="en-US" sz="1600" dirty="0"/>
              <a:t>For retrieving, modifying, analyzing the data itself</a:t>
            </a:r>
          </a:p>
          <a:p>
            <a:pPr lvl="1"/>
            <a:r>
              <a:rPr lang="en-US" sz="1800" dirty="0"/>
              <a:t>Guarantees about correctness in presence of failures and concurrency, data semantics etc.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C6795C-EDAA-5913-7FCE-0008DA9C4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en-US" u="sng" dirty="0"/>
              <a:t>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095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715000"/>
          </a:xfrm>
        </p:spPr>
        <p:txBody>
          <a:bodyPr/>
          <a:lstStyle/>
          <a:p>
            <a:r>
              <a:rPr lang="en-US" sz="2400" b="1" dirty="0">
                <a:solidFill>
                  <a:srgbClr val="FF0000"/>
                </a:solidFill>
              </a:rPr>
              <a:t>SQL</a:t>
            </a:r>
            <a:r>
              <a:rPr lang="en-US" sz="2400" dirty="0"/>
              <a:t> (sequel): Structured Query Language</a:t>
            </a:r>
          </a:p>
          <a:p>
            <a:pPr lvl="3"/>
            <a:endParaRPr lang="en-US" sz="1600" dirty="0"/>
          </a:p>
          <a:p>
            <a:r>
              <a:rPr lang="en-US" sz="2400" b="1" dirty="0">
                <a:solidFill>
                  <a:srgbClr val="FF0000"/>
                </a:solidFill>
              </a:rPr>
              <a:t>Data definition (DDL)</a:t>
            </a:r>
          </a:p>
          <a:p>
            <a:pPr lvl="1"/>
            <a:r>
              <a:rPr lang="en-US" sz="2400" b="1" dirty="0"/>
              <a:t>create table</a:t>
            </a:r>
            <a:r>
              <a:rPr lang="en-US" sz="2400" dirty="0"/>
              <a:t> </a:t>
            </a:r>
            <a:r>
              <a:rPr lang="en-US" sz="2400" i="1" dirty="0"/>
              <a:t>instructor</a:t>
            </a:r>
            <a:r>
              <a:rPr lang="en-US" sz="2400" dirty="0"/>
              <a:t> (</a:t>
            </a:r>
            <a:br>
              <a:rPr lang="en-US" sz="2400" dirty="0"/>
            </a:br>
            <a:r>
              <a:rPr lang="en-US" sz="2400" dirty="0"/>
              <a:t>                             </a:t>
            </a:r>
            <a:r>
              <a:rPr lang="en-US" sz="2400" i="1" dirty="0"/>
              <a:t>ID</a:t>
            </a:r>
            <a:r>
              <a:rPr lang="en-US" sz="2400" dirty="0"/>
              <a:t>                </a:t>
            </a:r>
            <a:r>
              <a:rPr lang="en-US" sz="2400" b="1" dirty="0"/>
              <a:t>char</a:t>
            </a:r>
            <a:r>
              <a:rPr lang="en-US" sz="2400" dirty="0"/>
              <a:t>(5),</a:t>
            </a:r>
            <a:br>
              <a:rPr lang="en-US" sz="2400" dirty="0"/>
            </a:br>
            <a:r>
              <a:rPr lang="en-US" sz="2400" dirty="0"/>
              <a:t>                             </a:t>
            </a:r>
            <a:r>
              <a:rPr lang="en-US" sz="2400" i="1" dirty="0"/>
              <a:t>name           </a:t>
            </a:r>
            <a:r>
              <a:rPr lang="en-US" sz="2400" b="1" dirty="0" err="1"/>
              <a:t>varchar</a:t>
            </a:r>
            <a:r>
              <a:rPr lang="en-US" sz="2400" dirty="0"/>
              <a:t>(20)</a:t>
            </a:r>
            <a:r>
              <a:rPr lang="en-US" sz="2400" b="1" dirty="0"/>
              <a:t>,</a:t>
            </a:r>
            <a:br>
              <a:rPr lang="en-US" sz="2400" b="1" i="1" dirty="0"/>
            </a:br>
            <a:r>
              <a:rPr lang="en-US" sz="2400" b="1" i="1" dirty="0"/>
              <a:t>                             </a:t>
            </a:r>
            <a:r>
              <a:rPr lang="en-US" sz="2400" i="1" dirty="0" err="1"/>
              <a:t>dept_name</a:t>
            </a:r>
            <a:r>
              <a:rPr lang="en-US" sz="2400" i="1" dirty="0"/>
              <a:t>  </a:t>
            </a:r>
            <a:r>
              <a:rPr lang="en-US" sz="2400" b="1" dirty="0" err="1"/>
              <a:t>varchar</a:t>
            </a:r>
            <a:r>
              <a:rPr lang="en-US" sz="2400" dirty="0"/>
              <a:t>(20),</a:t>
            </a:r>
            <a:br>
              <a:rPr lang="en-US" sz="2400" dirty="0"/>
            </a:br>
            <a:r>
              <a:rPr lang="en-US" sz="2400" dirty="0"/>
              <a:t>                             </a:t>
            </a:r>
            <a:r>
              <a:rPr lang="en-US" sz="2400" i="1" dirty="0"/>
              <a:t>salary</a:t>
            </a:r>
            <a:r>
              <a:rPr lang="en-US" sz="2400" dirty="0"/>
              <a:t>           </a:t>
            </a:r>
            <a:r>
              <a:rPr lang="en-US" sz="2400" b="1" dirty="0"/>
              <a:t>numeric</a:t>
            </a:r>
            <a:r>
              <a:rPr lang="en-US" sz="2400" dirty="0"/>
              <a:t>(8,2))</a:t>
            </a:r>
          </a:p>
          <a:p>
            <a:pPr lvl="4"/>
            <a:endParaRPr lang="en-US" sz="2500" dirty="0"/>
          </a:p>
          <a:p>
            <a:r>
              <a:rPr lang="en-US" sz="2400" b="1" dirty="0">
                <a:solidFill>
                  <a:srgbClr val="FF0000"/>
                </a:solidFill>
              </a:rPr>
              <a:t>Data manipulation (DML)</a:t>
            </a:r>
          </a:p>
          <a:p>
            <a:pPr lvl="1"/>
            <a:r>
              <a:rPr lang="en-US" sz="2400" dirty="0"/>
              <a:t>Example: Find the name of the instructor with ID 22222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/>
              <a:t>select	</a:t>
            </a:r>
            <a:r>
              <a:rPr lang="en-US" sz="2400" i="1" dirty="0"/>
              <a:t>name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/>
              <a:t>from	</a:t>
            </a:r>
            <a:r>
              <a:rPr lang="en-US" sz="2400" i="1" dirty="0"/>
              <a:t>instructor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/>
              <a:t>where</a:t>
            </a:r>
            <a:r>
              <a:rPr lang="en-US" sz="2400" dirty="0"/>
              <a:t>	</a:t>
            </a:r>
            <a:r>
              <a:rPr lang="en-US" sz="2400" i="1" dirty="0" err="1"/>
              <a:t>instructor.ID</a:t>
            </a:r>
            <a:r>
              <a:rPr lang="en-US" sz="2400" i="1" dirty="0"/>
              <a:t> </a:t>
            </a:r>
            <a:r>
              <a:rPr lang="en-US" sz="2400" dirty="0"/>
              <a:t>= ‘22222’</a:t>
            </a:r>
          </a:p>
          <a:p>
            <a:pPr lvl="1"/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731838"/>
          </a:xfrm>
        </p:spPr>
        <p:txBody>
          <a:bodyPr>
            <a:normAutofit/>
          </a:bodyPr>
          <a:lstStyle/>
          <a:p>
            <a:r>
              <a:rPr lang="en-US" dirty="0"/>
              <a:t>Example: Relational DBMS and SQL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9E7B81-8788-8A0D-7D9A-B897B4E6E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C11356-551E-CD18-1909-EB2CD792C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715000"/>
          </a:xfrm>
        </p:spPr>
        <p:txBody>
          <a:bodyPr/>
          <a:lstStyle/>
          <a:p>
            <a:r>
              <a:rPr lang="en-US" sz="2400" b="1" dirty="0">
                <a:solidFill>
                  <a:srgbClr val="FF0000"/>
                </a:solidFill>
              </a:rPr>
              <a:t>Data definition (DDL)</a:t>
            </a:r>
          </a:p>
          <a:p>
            <a:pPr lvl="1"/>
            <a:r>
              <a:rPr lang="en-US" sz="2000" dirty="0"/>
              <a:t>Tuple/Row </a:t>
            </a:r>
            <a:r>
              <a:rPr lang="en-US" sz="2000" dirty="0">
                <a:sym typeface="Wingdings" pitchFamily="2" charset="2"/>
              </a:rPr>
              <a:t> Document</a:t>
            </a:r>
            <a:r>
              <a:rPr lang="en-US" sz="2000" dirty="0"/>
              <a:t>; Relation/Table </a:t>
            </a:r>
            <a:r>
              <a:rPr lang="en-US" sz="2000" dirty="0">
                <a:sym typeface="Wingdings" pitchFamily="2" charset="2"/>
              </a:rPr>
              <a:t> Collection</a:t>
            </a:r>
          </a:p>
          <a:p>
            <a:pPr marL="392113" lvl="1" indent="0">
              <a:buNone/>
            </a:pPr>
            <a:r>
              <a:rPr lang="en-US" sz="1600" b="0" i="0" u="none" strike="noStrike" dirty="0">
                <a:solidFill>
                  <a:srgbClr val="222222"/>
                </a:solidFill>
                <a:effectLst/>
                <a:latin typeface="Source Code Pro" panose="020F0502020204030204" pitchFamily="34" charset="0"/>
              </a:rPr>
              <a:t>       </a:t>
            </a:r>
            <a:r>
              <a:rPr lang="en-US" sz="1600" b="0" i="0" u="none" strike="noStrike" dirty="0" err="1">
                <a:solidFill>
                  <a:srgbClr val="222222"/>
                </a:solidFill>
                <a:effectLst/>
                <a:latin typeface="Source Code Pro" panose="020F0502020204030204" pitchFamily="34" charset="0"/>
              </a:rPr>
              <a:t>db.createCollection</a:t>
            </a:r>
            <a:r>
              <a:rPr lang="en-US" sz="1600" b="0" i="0" u="none" strike="noStrike" dirty="0">
                <a:solidFill>
                  <a:srgbClr val="222222"/>
                </a:solidFill>
                <a:effectLst/>
                <a:latin typeface="Source Code Pro" panose="020F0502020204030204" pitchFamily="34" charset="0"/>
              </a:rPr>
              <a:t>(</a:t>
            </a:r>
            <a:r>
              <a:rPr lang="en-US" sz="1600" b="0" i="0" u="none" strike="noStrike" dirty="0">
                <a:solidFill>
                  <a:srgbClr val="4070A0"/>
                </a:solidFill>
                <a:effectLst/>
                <a:latin typeface="Source Code Pro" panose="020F0502020204030204" pitchFamily="34" charset="0"/>
              </a:rPr>
              <a:t>"people"</a:t>
            </a:r>
            <a:r>
              <a:rPr lang="en-US" sz="1600" b="0" i="0" u="none" strike="noStrike" dirty="0">
                <a:solidFill>
                  <a:srgbClr val="222222"/>
                </a:solidFill>
                <a:effectLst/>
                <a:latin typeface="Source Code Pro" panose="020F0502020204030204" pitchFamily="34" charset="0"/>
              </a:rPr>
              <a:t>)</a:t>
            </a:r>
          </a:p>
          <a:p>
            <a:pPr lvl="3"/>
            <a:endParaRPr lang="en-US" sz="1600" dirty="0">
              <a:solidFill>
                <a:srgbClr val="22222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00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Also, “insert” implicitly creates collections</a:t>
            </a:r>
          </a:p>
          <a:p>
            <a:pPr lvl="1"/>
            <a:endParaRPr lang="en-US" sz="2500" dirty="0"/>
          </a:p>
          <a:p>
            <a:endParaRPr lang="en-US" sz="2400" b="1" dirty="0">
              <a:solidFill>
                <a:srgbClr val="FF0000"/>
              </a:solidFill>
            </a:endParaRPr>
          </a:p>
          <a:p>
            <a:pPr marL="109537" indent="0">
              <a:buNone/>
            </a:pPr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b="1" dirty="0">
                <a:solidFill>
                  <a:srgbClr val="FF0000"/>
                </a:solidFill>
              </a:rPr>
              <a:t>Data manipulation (DML)</a:t>
            </a:r>
          </a:p>
          <a:p>
            <a:pPr lvl="1"/>
            <a:r>
              <a:rPr lang="en-US" sz="2000" dirty="0"/>
              <a:t>Example: Find all users with </a:t>
            </a:r>
            <a:r>
              <a:rPr lang="en-US" sz="2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status = “A” </a:t>
            </a:r>
            <a:r>
              <a:rPr lang="en-US" sz="2000" dirty="0"/>
              <a:t>and return </a:t>
            </a:r>
            <a:r>
              <a:rPr lang="en-US" sz="2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user_id</a:t>
            </a:r>
            <a:r>
              <a:rPr lang="en-US" sz="2000" dirty="0"/>
              <a:t> and </a:t>
            </a:r>
            <a:r>
              <a:rPr lang="en-US" sz="2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status</a:t>
            </a:r>
            <a:r>
              <a:rPr lang="en-US" sz="2000" dirty="0"/>
              <a:t>, but don’t return </a:t>
            </a:r>
            <a:r>
              <a:rPr lang="en-US" sz="2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_id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A36BEB7-E7FE-3439-64E9-6D4FCAE12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731838"/>
          </a:xfrm>
        </p:spPr>
        <p:txBody>
          <a:bodyPr>
            <a:normAutofit/>
          </a:bodyPr>
          <a:lstStyle/>
          <a:p>
            <a:r>
              <a:rPr lang="en-US" dirty="0"/>
              <a:t>Example: MongoDB and </a:t>
            </a:r>
            <a:r>
              <a:rPr lang="en-US" dirty="0" err="1"/>
              <a:t>MongoQL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E1ADC6-1568-2ED8-3268-D8ED5614E795}"/>
              </a:ext>
            </a:extLst>
          </p:cNvPr>
          <p:cNvSpPr txBox="1"/>
          <p:nvPr/>
        </p:nvSpPr>
        <p:spPr>
          <a:xfrm>
            <a:off x="1600200" y="2590800"/>
            <a:ext cx="470446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aseline="0" dirty="0" err="1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db.people.insertOne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pPr algn="l"/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en-US" sz="1600" baseline="0" dirty="0" err="1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user_id</a:t>
            </a:r>
            <a:r>
              <a:rPr lang="en-US" sz="1600" baseline="0" dirty="0">
                <a:solidFill>
                  <a:srgbClr val="666666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solidFill>
                  <a:srgbClr val="4070A0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"abc123"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 algn="l"/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      age</a:t>
            </a:r>
            <a:r>
              <a:rPr lang="en-US" sz="1600" baseline="0" dirty="0">
                <a:solidFill>
                  <a:srgbClr val="666666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solidFill>
                  <a:srgbClr val="208050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55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 algn="l"/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      status</a:t>
            </a:r>
            <a:r>
              <a:rPr lang="en-US" sz="1600" baseline="0" dirty="0">
                <a:solidFill>
                  <a:srgbClr val="666666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solidFill>
                  <a:srgbClr val="4070A0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"A"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endParaRPr lang="en-US" sz="1600" baseline="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117A27-27BE-0E8B-2FE6-2E20C99D0338}"/>
              </a:ext>
            </a:extLst>
          </p:cNvPr>
          <p:cNvSpPr txBox="1"/>
          <p:nvPr/>
        </p:nvSpPr>
        <p:spPr>
          <a:xfrm>
            <a:off x="1761858" y="5105400"/>
            <a:ext cx="63915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aseline="0" dirty="0" err="1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db.people.find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 algn="l"/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        {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status</a:t>
            </a:r>
            <a:r>
              <a:rPr lang="en-US" sz="1600" baseline="0" dirty="0">
                <a:solidFill>
                  <a:srgbClr val="666666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solidFill>
                  <a:srgbClr val="4070A0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"A"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},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 algn="l"/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        {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 err="1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user_id</a:t>
            </a:r>
            <a:r>
              <a:rPr lang="en-US" sz="1600" baseline="0" dirty="0">
                <a:solidFill>
                  <a:srgbClr val="666666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solidFill>
                  <a:srgbClr val="208050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status</a:t>
            </a:r>
            <a:r>
              <a:rPr lang="en-US" sz="1600" baseline="0" dirty="0">
                <a:solidFill>
                  <a:srgbClr val="666666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solidFill>
                  <a:srgbClr val="208050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_id</a:t>
            </a:r>
            <a:r>
              <a:rPr lang="en-US" sz="1600" baseline="0" dirty="0">
                <a:solidFill>
                  <a:srgbClr val="666666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solidFill>
                  <a:srgbClr val="208050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0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en-US" sz="1600" baseline="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600" baseline="0" dirty="0"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endParaRPr lang="en-US" sz="1600" baseline="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283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Probably </a:t>
            </a:r>
            <a:r>
              <a:rPr lang="en-US" i="1" u="sng" dirty="0">
                <a:latin typeface="Calibri" charset="0"/>
              </a:rPr>
              <a:t>the </a:t>
            </a:r>
            <a:r>
              <a:rPr lang="en-US" dirty="0">
                <a:latin typeface="Calibri" charset="0"/>
              </a:rPr>
              <a:t>most important purpose of a DBMS</a:t>
            </a:r>
          </a:p>
          <a:p>
            <a:pPr eaLnBrk="1" hangingPunct="1"/>
            <a:r>
              <a:rPr lang="en-US" dirty="0">
                <a:latin typeface="Calibri" charset="0"/>
              </a:rPr>
              <a:t>Goal: Hiding </a:t>
            </a:r>
            <a:r>
              <a:rPr lang="en-US" i="1" u="sng" dirty="0">
                <a:latin typeface="Calibri" charset="0"/>
              </a:rPr>
              <a:t>low-level details</a:t>
            </a:r>
            <a:r>
              <a:rPr lang="en-US" dirty="0">
                <a:latin typeface="Calibri" charset="0"/>
              </a:rPr>
              <a:t> from the users of the system</a:t>
            </a:r>
          </a:p>
          <a:p>
            <a:pPr lvl="1" eaLnBrk="1" hangingPunct="1"/>
            <a:r>
              <a:rPr lang="en-US" dirty="0">
                <a:latin typeface="Calibri" charset="0"/>
              </a:rPr>
              <a:t>Alternatively: the principle that</a:t>
            </a:r>
          </a:p>
          <a:p>
            <a:pPr lvl="2" eaLnBrk="1" hangingPunct="1"/>
            <a:r>
              <a:rPr lang="en-US" i="1" dirty="0">
                <a:latin typeface="Calibri" charset="0"/>
              </a:rPr>
              <a:t>applications and users should be insulated from how data is structured and stored</a:t>
            </a:r>
          </a:p>
          <a:p>
            <a:pPr lvl="1" eaLnBrk="1" hangingPunct="1"/>
            <a:r>
              <a:rPr lang="en-US" dirty="0">
                <a:latin typeface="Calibri" charset="0"/>
              </a:rPr>
              <a:t>Also called </a:t>
            </a:r>
            <a:r>
              <a:rPr lang="en-US" i="1" u="sng" dirty="0">
                <a:latin typeface="Calibri" charset="0"/>
              </a:rPr>
              <a:t>data independence</a:t>
            </a:r>
            <a:endParaRPr lang="en-US" u="sng" dirty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Through use of </a:t>
            </a:r>
            <a:r>
              <a:rPr lang="en-US" i="1" dirty="0">
                <a:latin typeface="Calibri" charset="0"/>
              </a:rPr>
              <a:t>logical abstractions</a:t>
            </a:r>
            <a:endParaRPr lang="en-US" dirty="0">
              <a:latin typeface="Calibri" charset="0"/>
            </a:endParaRPr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Abstraction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Abstraction</a:t>
            </a:r>
          </a:p>
        </p:txBody>
      </p:sp>
      <p:sp>
        <p:nvSpPr>
          <p:cNvPr id="488451" name="Rectangle 3"/>
          <p:cNvSpPr>
            <a:spLocks noChangeArrowheads="1"/>
          </p:cNvSpPr>
          <p:nvPr/>
        </p:nvSpPr>
        <p:spPr bwMode="auto">
          <a:xfrm>
            <a:off x="4578350" y="28194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Logical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4654550" y="46482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Physical 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488453" name="Line 5"/>
          <p:cNvSpPr>
            <a:spLocks noChangeShapeType="1"/>
          </p:cNvSpPr>
          <p:nvPr/>
        </p:nvSpPr>
        <p:spPr bwMode="auto">
          <a:xfrm>
            <a:off x="5873750" y="22098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8454" name="Line 6"/>
          <p:cNvSpPr>
            <a:spLocks noChangeShapeType="1"/>
          </p:cNvSpPr>
          <p:nvPr/>
        </p:nvSpPr>
        <p:spPr bwMode="auto">
          <a:xfrm>
            <a:off x="5873750" y="40386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130550" y="1066800"/>
            <a:ext cx="5638800" cy="1143000"/>
            <a:chOff x="1632" y="864"/>
            <a:chExt cx="3888" cy="960"/>
          </a:xfrm>
        </p:grpSpPr>
        <p:sp>
          <p:nvSpPr>
            <p:cNvPr id="82955" name="Rectangle 8"/>
            <p:cNvSpPr>
              <a:spLocks noChangeArrowheads="1"/>
            </p:cNvSpPr>
            <p:nvPr/>
          </p:nvSpPr>
          <p:spPr bwMode="auto">
            <a:xfrm>
              <a:off x="1632" y="864"/>
              <a:ext cx="3888" cy="960"/>
            </a:xfrm>
            <a:prstGeom prst="rect">
              <a:avLst/>
            </a:prstGeom>
            <a:noFill/>
            <a:ln w="38100">
              <a:solidFill>
                <a:srgbClr val="0099FF"/>
              </a:solidFill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baseline="0">
                  <a:solidFill>
                    <a:srgbClr val="FF0000"/>
                  </a:solidFill>
                </a:rPr>
                <a:t>View Level</a:t>
              </a:r>
            </a:p>
          </p:txBody>
        </p:sp>
        <p:sp>
          <p:nvSpPr>
            <p:cNvPr id="82956" name="Rectangle 9"/>
            <p:cNvSpPr>
              <a:spLocks noChangeArrowheads="1"/>
            </p:cNvSpPr>
            <p:nvPr/>
          </p:nvSpPr>
          <p:spPr bwMode="auto">
            <a:xfrm>
              <a:off x="1872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1</a:t>
              </a:r>
            </a:p>
          </p:txBody>
        </p:sp>
        <p:sp>
          <p:nvSpPr>
            <p:cNvPr id="82957" name="Rectangle 10"/>
            <p:cNvSpPr>
              <a:spLocks noChangeArrowheads="1"/>
            </p:cNvSpPr>
            <p:nvPr/>
          </p:nvSpPr>
          <p:spPr bwMode="auto">
            <a:xfrm>
              <a:off x="2880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2</a:t>
              </a:r>
            </a:p>
          </p:txBody>
        </p:sp>
        <p:sp>
          <p:nvSpPr>
            <p:cNvPr id="82958" name="Rectangle 11"/>
            <p:cNvSpPr>
              <a:spLocks noChangeArrowheads="1"/>
            </p:cNvSpPr>
            <p:nvPr/>
          </p:nvSpPr>
          <p:spPr bwMode="auto">
            <a:xfrm>
              <a:off x="4608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n</a:t>
              </a:r>
            </a:p>
          </p:txBody>
        </p:sp>
        <p:sp>
          <p:nvSpPr>
            <p:cNvPr id="82959" name="Text Box 12"/>
            <p:cNvSpPr txBox="1">
              <a:spLocks noChangeArrowheads="1"/>
            </p:cNvSpPr>
            <p:nvPr/>
          </p:nvSpPr>
          <p:spPr bwMode="auto">
            <a:xfrm>
              <a:off x="3888" y="1056"/>
              <a:ext cx="432" cy="692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4800" baseline="0"/>
                <a:t>…</a:t>
              </a:r>
            </a:p>
          </p:txBody>
        </p:sp>
      </p:grpSp>
      <p:sp>
        <p:nvSpPr>
          <p:cNvPr id="82952" name="Text Box 13"/>
          <p:cNvSpPr txBox="1">
            <a:spLocks noChangeArrowheads="1"/>
          </p:cNvSpPr>
          <p:nvPr/>
        </p:nvSpPr>
        <p:spPr bwMode="auto">
          <a:xfrm>
            <a:off x="387350" y="4724400"/>
            <a:ext cx="3652838" cy="91598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u="sng" baseline="0"/>
              <a:t>How data is actually stored ?</a:t>
            </a:r>
          </a:p>
          <a:p>
            <a:pPr algn="l"/>
            <a:r>
              <a:rPr lang="en-US" baseline="0"/>
              <a:t>    e.g. are we using disks ? Which</a:t>
            </a:r>
          </a:p>
          <a:p>
            <a:pPr algn="l"/>
            <a:r>
              <a:rPr lang="en-US" baseline="0"/>
              <a:t>    file system ?</a:t>
            </a:r>
          </a:p>
        </p:txBody>
      </p:sp>
      <p:sp>
        <p:nvSpPr>
          <p:cNvPr id="488462" name="Text Box 14"/>
          <p:cNvSpPr txBox="1">
            <a:spLocks noChangeArrowheads="1"/>
          </p:cNvSpPr>
          <p:nvPr/>
        </p:nvSpPr>
        <p:spPr bwMode="auto">
          <a:xfrm>
            <a:off x="387350" y="3124200"/>
            <a:ext cx="3894138" cy="91598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u="sng" baseline="0"/>
              <a:t>What data is stored ?</a:t>
            </a:r>
          </a:p>
          <a:p>
            <a:pPr algn="l"/>
            <a:r>
              <a:rPr lang="en-US" baseline="0"/>
              <a:t>    describe data properties such as </a:t>
            </a:r>
          </a:p>
          <a:p>
            <a:pPr algn="l"/>
            <a:r>
              <a:rPr lang="en-US" baseline="0"/>
              <a:t>    data semantics, data relationships</a:t>
            </a:r>
          </a:p>
        </p:txBody>
      </p:sp>
      <p:sp>
        <p:nvSpPr>
          <p:cNvPr id="488463" name="Text Box 15"/>
          <p:cNvSpPr txBox="1">
            <a:spLocks noChangeArrowheads="1"/>
          </p:cNvSpPr>
          <p:nvPr/>
        </p:nvSpPr>
        <p:spPr bwMode="auto">
          <a:xfrm>
            <a:off x="228600" y="1219200"/>
            <a:ext cx="2597150" cy="91598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l"/>
            <a:r>
              <a:rPr lang="en-US" b="1" u="sng" baseline="0"/>
              <a:t>What data users and application programs  see ? </a:t>
            </a:r>
            <a:endParaRPr lang="en-US" baseline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Abstraction</a:t>
            </a:r>
          </a:p>
        </p:txBody>
      </p:sp>
      <p:sp>
        <p:nvSpPr>
          <p:cNvPr id="488451" name="Rectangle 3"/>
          <p:cNvSpPr>
            <a:spLocks noChangeArrowheads="1"/>
          </p:cNvSpPr>
          <p:nvPr/>
        </p:nvSpPr>
        <p:spPr bwMode="auto">
          <a:xfrm>
            <a:off x="4419600" y="32004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Logical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4495800" y="50292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Physical 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488453" name="Line 5"/>
          <p:cNvSpPr>
            <a:spLocks noChangeShapeType="1"/>
          </p:cNvSpPr>
          <p:nvPr/>
        </p:nvSpPr>
        <p:spPr bwMode="auto">
          <a:xfrm>
            <a:off x="5715000" y="25908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8454" name="Line 6"/>
          <p:cNvSpPr>
            <a:spLocks noChangeShapeType="1"/>
          </p:cNvSpPr>
          <p:nvPr/>
        </p:nvSpPr>
        <p:spPr bwMode="auto">
          <a:xfrm>
            <a:off x="5715000" y="44196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2971800" y="1447800"/>
            <a:ext cx="5638800" cy="1143000"/>
            <a:chOff x="1632" y="864"/>
            <a:chExt cx="3888" cy="960"/>
          </a:xfrm>
        </p:grpSpPr>
        <p:sp>
          <p:nvSpPr>
            <p:cNvPr id="82955" name="Rectangle 8"/>
            <p:cNvSpPr>
              <a:spLocks noChangeArrowheads="1"/>
            </p:cNvSpPr>
            <p:nvPr/>
          </p:nvSpPr>
          <p:spPr bwMode="auto">
            <a:xfrm>
              <a:off x="1632" y="864"/>
              <a:ext cx="3888" cy="960"/>
            </a:xfrm>
            <a:prstGeom prst="rect">
              <a:avLst/>
            </a:prstGeom>
            <a:noFill/>
            <a:ln w="38100">
              <a:solidFill>
                <a:srgbClr val="0099FF"/>
              </a:solidFill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baseline="0">
                  <a:solidFill>
                    <a:srgbClr val="FF0000"/>
                  </a:solidFill>
                </a:rPr>
                <a:t>View Level</a:t>
              </a:r>
            </a:p>
          </p:txBody>
        </p:sp>
        <p:sp>
          <p:nvSpPr>
            <p:cNvPr id="82956" name="Rectangle 9"/>
            <p:cNvSpPr>
              <a:spLocks noChangeArrowheads="1"/>
            </p:cNvSpPr>
            <p:nvPr/>
          </p:nvSpPr>
          <p:spPr bwMode="auto">
            <a:xfrm>
              <a:off x="1872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1</a:t>
              </a:r>
            </a:p>
          </p:txBody>
        </p:sp>
        <p:sp>
          <p:nvSpPr>
            <p:cNvPr id="82957" name="Rectangle 10"/>
            <p:cNvSpPr>
              <a:spLocks noChangeArrowheads="1"/>
            </p:cNvSpPr>
            <p:nvPr/>
          </p:nvSpPr>
          <p:spPr bwMode="auto">
            <a:xfrm>
              <a:off x="2880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2</a:t>
              </a:r>
            </a:p>
          </p:txBody>
        </p:sp>
        <p:sp>
          <p:nvSpPr>
            <p:cNvPr id="82958" name="Rectangle 11"/>
            <p:cNvSpPr>
              <a:spLocks noChangeArrowheads="1"/>
            </p:cNvSpPr>
            <p:nvPr/>
          </p:nvSpPr>
          <p:spPr bwMode="auto">
            <a:xfrm>
              <a:off x="4608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n</a:t>
              </a:r>
            </a:p>
          </p:txBody>
        </p:sp>
        <p:sp>
          <p:nvSpPr>
            <p:cNvPr id="82959" name="Text Box 12"/>
            <p:cNvSpPr txBox="1">
              <a:spLocks noChangeArrowheads="1"/>
            </p:cNvSpPr>
            <p:nvPr/>
          </p:nvSpPr>
          <p:spPr bwMode="auto">
            <a:xfrm>
              <a:off x="3888" y="1056"/>
              <a:ext cx="432" cy="692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4800" baseline="0"/>
                <a:t>…</a:t>
              </a:r>
            </a:p>
          </p:txBody>
        </p:sp>
      </p:grpSp>
      <p:sp>
        <p:nvSpPr>
          <p:cNvPr id="488462" name="Text Box 14"/>
          <p:cNvSpPr txBox="1">
            <a:spLocks noChangeArrowheads="1"/>
          </p:cNvSpPr>
          <p:nvPr/>
        </p:nvSpPr>
        <p:spPr bwMode="auto">
          <a:xfrm>
            <a:off x="0" y="2743200"/>
            <a:ext cx="3574982" cy="923330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Logical Data Independence</a:t>
            </a:r>
          </a:p>
          <a:p>
            <a:pPr algn="l"/>
            <a:r>
              <a:rPr lang="en-US" i="1" baseline="0"/>
              <a:t>Protection from logical changes</a:t>
            </a:r>
          </a:p>
          <a:p>
            <a:pPr algn="l"/>
            <a:r>
              <a:rPr lang="en-US" i="1" baseline="0"/>
              <a:t>to the schema</a:t>
            </a:r>
          </a:p>
        </p:txBody>
      </p:sp>
      <p:sp>
        <p:nvSpPr>
          <p:cNvPr id="18" name="Right Arrow 17"/>
          <p:cNvSpPr/>
          <p:nvPr/>
        </p:nvSpPr>
        <p:spPr>
          <a:xfrm>
            <a:off x="3352800" y="2667000"/>
            <a:ext cx="2286000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Box 14"/>
          <p:cNvSpPr txBox="1">
            <a:spLocks noChangeArrowheads="1"/>
          </p:cNvSpPr>
          <p:nvPr/>
        </p:nvSpPr>
        <p:spPr bwMode="auto">
          <a:xfrm>
            <a:off x="0" y="4572000"/>
            <a:ext cx="3384640" cy="923330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Physical Data Independence</a:t>
            </a:r>
          </a:p>
          <a:p>
            <a:pPr algn="l"/>
            <a:r>
              <a:rPr lang="en-US" i="1" baseline="0"/>
              <a:t>Protection from changes to the</a:t>
            </a:r>
          </a:p>
          <a:p>
            <a:pPr algn="l"/>
            <a:r>
              <a:rPr lang="en-US" i="1" baseline="0"/>
              <a:t>physical structure of the data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352800" y="4495800"/>
            <a:ext cx="2286000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Abstractions: Example</a:t>
            </a:r>
          </a:p>
        </p:txBody>
      </p:sp>
      <p:sp>
        <p:nvSpPr>
          <p:cNvPr id="488451" name="Rectangle 3"/>
          <p:cNvSpPr>
            <a:spLocks noChangeArrowheads="1"/>
          </p:cNvSpPr>
          <p:nvPr/>
        </p:nvSpPr>
        <p:spPr bwMode="auto">
          <a:xfrm>
            <a:off x="4419600" y="32004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Logical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4495800" y="50292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Physical 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488453" name="Line 5"/>
          <p:cNvSpPr>
            <a:spLocks noChangeShapeType="1"/>
          </p:cNvSpPr>
          <p:nvPr/>
        </p:nvSpPr>
        <p:spPr bwMode="auto">
          <a:xfrm>
            <a:off x="5715000" y="25908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8454" name="Line 6"/>
          <p:cNvSpPr>
            <a:spLocks noChangeShapeType="1"/>
          </p:cNvSpPr>
          <p:nvPr/>
        </p:nvSpPr>
        <p:spPr bwMode="auto">
          <a:xfrm>
            <a:off x="5715000" y="44196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2971800" y="1447800"/>
            <a:ext cx="5638800" cy="1143000"/>
            <a:chOff x="1632" y="864"/>
            <a:chExt cx="3888" cy="960"/>
          </a:xfrm>
        </p:grpSpPr>
        <p:sp>
          <p:nvSpPr>
            <p:cNvPr id="82955" name="Rectangle 8"/>
            <p:cNvSpPr>
              <a:spLocks noChangeArrowheads="1"/>
            </p:cNvSpPr>
            <p:nvPr/>
          </p:nvSpPr>
          <p:spPr bwMode="auto">
            <a:xfrm>
              <a:off x="1632" y="864"/>
              <a:ext cx="3888" cy="960"/>
            </a:xfrm>
            <a:prstGeom prst="rect">
              <a:avLst/>
            </a:prstGeom>
            <a:noFill/>
            <a:ln w="38100">
              <a:solidFill>
                <a:srgbClr val="0099FF"/>
              </a:solidFill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baseline="0">
                  <a:solidFill>
                    <a:srgbClr val="FF0000"/>
                  </a:solidFill>
                </a:rPr>
                <a:t>View Level</a:t>
              </a:r>
            </a:p>
          </p:txBody>
        </p:sp>
        <p:sp>
          <p:nvSpPr>
            <p:cNvPr id="82956" name="Rectangle 9"/>
            <p:cNvSpPr>
              <a:spLocks noChangeArrowheads="1"/>
            </p:cNvSpPr>
            <p:nvPr/>
          </p:nvSpPr>
          <p:spPr bwMode="auto">
            <a:xfrm>
              <a:off x="1872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1</a:t>
              </a:r>
            </a:p>
          </p:txBody>
        </p:sp>
        <p:sp>
          <p:nvSpPr>
            <p:cNvPr id="82957" name="Rectangle 10"/>
            <p:cNvSpPr>
              <a:spLocks noChangeArrowheads="1"/>
            </p:cNvSpPr>
            <p:nvPr/>
          </p:nvSpPr>
          <p:spPr bwMode="auto">
            <a:xfrm>
              <a:off x="2880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2</a:t>
              </a:r>
            </a:p>
          </p:txBody>
        </p:sp>
        <p:sp>
          <p:nvSpPr>
            <p:cNvPr id="82958" name="Rectangle 11"/>
            <p:cNvSpPr>
              <a:spLocks noChangeArrowheads="1"/>
            </p:cNvSpPr>
            <p:nvPr/>
          </p:nvSpPr>
          <p:spPr bwMode="auto">
            <a:xfrm>
              <a:off x="4608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n</a:t>
              </a:r>
            </a:p>
          </p:txBody>
        </p:sp>
        <p:sp>
          <p:nvSpPr>
            <p:cNvPr id="82959" name="Text Box 12"/>
            <p:cNvSpPr txBox="1">
              <a:spLocks noChangeArrowheads="1"/>
            </p:cNvSpPr>
            <p:nvPr/>
          </p:nvSpPr>
          <p:spPr bwMode="auto">
            <a:xfrm>
              <a:off x="3888" y="1056"/>
              <a:ext cx="432" cy="692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4800" baseline="0"/>
                <a:t>…</a:t>
              </a:r>
            </a:p>
          </p:txBody>
        </p:sp>
      </p:grpSp>
      <p:sp>
        <p:nvSpPr>
          <p:cNvPr id="488462" name="Text Box 14"/>
          <p:cNvSpPr txBox="1">
            <a:spLocks noChangeArrowheads="1"/>
          </p:cNvSpPr>
          <p:nvPr/>
        </p:nvSpPr>
        <p:spPr bwMode="auto">
          <a:xfrm>
            <a:off x="0" y="3048000"/>
            <a:ext cx="3318001" cy="120032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Logical Schema</a:t>
            </a:r>
          </a:p>
          <a:p>
            <a:pPr algn="l"/>
            <a:r>
              <a:rPr lang="en-US" i="1" baseline="0"/>
              <a:t>students(sid, name, major, …)</a:t>
            </a:r>
          </a:p>
          <a:p>
            <a:pPr algn="l"/>
            <a:r>
              <a:rPr lang="en-US" i="1" baseline="0"/>
              <a:t>courses(cid, name, …)</a:t>
            </a:r>
          </a:p>
          <a:p>
            <a:pPr algn="l"/>
            <a:r>
              <a:rPr lang="en-US" i="1" baseline="0"/>
              <a:t>enrolled(sid, cid, …)</a:t>
            </a:r>
          </a:p>
        </p:txBody>
      </p:sp>
      <p:sp>
        <p:nvSpPr>
          <p:cNvPr id="488463" name="Text Box 15"/>
          <p:cNvSpPr txBox="1">
            <a:spLocks noChangeArrowheads="1"/>
          </p:cNvSpPr>
          <p:nvPr/>
        </p:nvSpPr>
        <p:spPr bwMode="auto">
          <a:xfrm>
            <a:off x="0" y="1066800"/>
            <a:ext cx="3048000" cy="646331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A View Schema</a:t>
            </a:r>
          </a:p>
          <a:p>
            <a:pPr algn="l"/>
            <a:r>
              <a:rPr lang="en-US" i="1" baseline="0"/>
              <a:t>course_info(#registered,…)</a:t>
            </a:r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0" y="5029200"/>
            <a:ext cx="5029200" cy="923330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Physical Schema</a:t>
            </a:r>
          </a:p>
          <a:p>
            <a:pPr algn="l"/>
            <a:r>
              <a:rPr lang="en-US" i="1" baseline="0"/>
              <a:t>all students in one file ordered by sid</a:t>
            </a:r>
          </a:p>
          <a:p>
            <a:pPr algn="l"/>
            <a:r>
              <a:rPr lang="en-US" i="1" baseline="0"/>
              <a:t>courses split into multiple files by colleges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B70982-D68E-4846-B0DB-A1E49004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66800"/>
            <a:ext cx="5791200" cy="5105400"/>
          </a:xfrm>
        </p:spPr>
        <p:txBody>
          <a:bodyPr/>
          <a:lstStyle/>
          <a:p>
            <a:r>
              <a:rPr lang="en-US" sz="1800" dirty="0"/>
              <a:t>All data was typically in hard disks or arrays of hard disks</a:t>
            </a:r>
          </a:p>
          <a:p>
            <a:r>
              <a:rPr lang="en-US" sz="1800" dirty="0"/>
              <a:t>RAM (Memory) was never enough</a:t>
            </a:r>
          </a:p>
          <a:p>
            <a:pPr lvl="1"/>
            <a:r>
              <a:rPr lang="en-US" sz="1600" dirty="0"/>
              <a:t>So always had to worry about what was in memory vs not</a:t>
            </a:r>
          </a:p>
          <a:p>
            <a:r>
              <a:rPr lang="en-US" sz="1800" dirty="0"/>
              <a:t>Almost no real “distributed” execution </a:t>
            </a:r>
          </a:p>
          <a:p>
            <a:pPr lvl="1"/>
            <a:r>
              <a:rPr lang="en-US" sz="1600" dirty="0"/>
              <a:t>Different from “parallel”, i.e., on co-located clusters of computers</a:t>
            </a:r>
          </a:p>
          <a:p>
            <a:r>
              <a:rPr lang="en-US" sz="1800" dirty="0"/>
              <a:t>Relatively well-understood use cases</a:t>
            </a:r>
          </a:p>
          <a:p>
            <a:pPr lvl="1"/>
            <a:r>
              <a:rPr lang="en-US" sz="1600" dirty="0"/>
              <a:t>Report generation</a:t>
            </a:r>
          </a:p>
          <a:p>
            <a:pPr lvl="1"/>
            <a:r>
              <a:rPr lang="en-US" sz="1600" dirty="0"/>
              <a:t>Interactive data analysis and exploration</a:t>
            </a:r>
          </a:p>
          <a:p>
            <a:pPr lvl="1"/>
            <a:r>
              <a:rPr lang="en-US" sz="1600" dirty="0"/>
              <a:t>Supporting transactions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Architecture: Pre-2000’s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984E19A8-874B-CA46-8E6F-3458D4EB6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2300400"/>
            <a:ext cx="3151187" cy="4292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B8138D-1B47-6840-A8C4-A05300FFC890}"/>
              </a:ext>
            </a:extLst>
          </p:cNvPr>
          <p:cNvSpPr txBox="1"/>
          <p:nvPr/>
        </p:nvSpPr>
        <p:spPr>
          <a:xfrm>
            <a:off x="2971800" y="5828587"/>
            <a:ext cx="2095499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aseline="0" dirty="0"/>
              <a:t>From Chapter 20</a:t>
            </a:r>
          </a:p>
        </p:txBody>
      </p:sp>
    </p:spTree>
    <p:extLst>
      <p:ext uri="{BB962C8B-B14F-4D97-AF65-F5344CB8AC3E}">
        <p14:creationId xmlns:p14="http://schemas.microsoft.com/office/powerpoint/2010/main" val="3713341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Instructor: Amol Deshpande</a:t>
            </a:r>
          </a:p>
          <a:p>
            <a:pPr lvl="1"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5154 IRB, </a:t>
            </a:r>
            <a:r>
              <a:rPr lang="en-US" sz="2000" dirty="0">
                <a:latin typeface="Calibri" charset="0"/>
                <a:hlinkClick r:id="rId3"/>
              </a:rPr>
              <a:t>amol@umd.edu</a:t>
            </a:r>
            <a:endParaRPr lang="en-US" sz="2000" dirty="0">
              <a:latin typeface="Calibri" charset="0"/>
            </a:endParaRPr>
          </a:p>
          <a:p>
            <a:pPr lvl="1"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Class Webpage: ELMS</a:t>
            </a:r>
          </a:p>
          <a:p>
            <a:pPr lvl="3" eaLnBrk="1" hangingPunct="1">
              <a:lnSpc>
                <a:spcPct val="80000"/>
              </a:lnSpc>
              <a:spcAft>
                <a:spcPts val="600"/>
              </a:spcAft>
            </a:pPr>
            <a:endParaRPr lang="en-US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Email to me: write CMSC424 in the title</a:t>
            </a:r>
          </a:p>
          <a:p>
            <a:pPr lvl="1"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Only if Piazza not suitable for some reason</a:t>
            </a:r>
          </a:p>
          <a:p>
            <a:pPr lvl="1"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Piazza allows private posts</a:t>
            </a:r>
          </a:p>
          <a:p>
            <a:pPr marL="630238" lvl="2" indent="0" eaLnBrk="1" hangingPunct="1">
              <a:lnSpc>
                <a:spcPct val="80000"/>
              </a:lnSpc>
              <a:spcAft>
                <a:spcPts val="600"/>
              </a:spcAft>
              <a:buNone/>
            </a:pPr>
            <a:endParaRPr lang="en-US" sz="16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TAs: </a:t>
            </a:r>
            <a:r>
              <a:rPr lang="en-US" sz="2400" dirty="0" err="1"/>
              <a:t>Xinchen</a:t>
            </a:r>
            <a:r>
              <a:rPr lang="en-US" sz="2400" dirty="0"/>
              <a:t> Yang, </a:t>
            </a:r>
            <a:r>
              <a:rPr lang="en-US" sz="2400" dirty="0" err="1"/>
              <a:t>Fnu</a:t>
            </a:r>
            <a:r>
              <a:rPr lang="en-US" sz="2400" dirty="0"/>
              <a:t> Ferry, </a:t>
            </a:r>
            <a:r>
              <a:rPr lang="en-US" sz="2400" dirty="0" err="1"/>
              <a:t>Vanshika</a:t>
            </a:r>
            <a:r>
              <a:rPr lang="en-US" sz="2400" dirty="0"/>
              <a:t> Mehta, </a:t>
            </a:r>
            <a:r>
              <a:rPr lang="en-US" sz="2400" dirty="0" err="1"/>
              <a:t>Ayush</a:t>
            </a:r>
            <a:r>
              <a:rPr lang="en-US" sz="2400" dirty="0"/>
              <a:t> </a:t>
            </a:r>
            <a:r>
              <a:rPr lang="en-US" sz="2400" dirty="0" err="1"/>
              <a:t>Sood</a:t>
            </a:r>
            <a:endParaRPr lang="en-US" sz="2400" dirty="0"/>
          </a:p>
          <a:p>
            <a:endParaRPr lang="en-US" sz="2400" dirty="0">
              <a:latin typeface="Calibri" charset="0"/>
            </a:endParaRPr>
          </a:p>
        </p:txBody>
      </p:sp>
      <p:sp>
        <p:nvSpPr>
          <p:cNvPr id="448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Logistics</a:t>
            </a:r>
            <a:endParaRPr lang="en-US" dirty="0"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932857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7603"/>
            <a:ext cx="6629400" cy="138651"/>
          </a:xfrm>
        </p:spPr>
        <p:txBody>
          <a:bodyPr>
            <a:noAutofit/>
          </a:bodyPr>
          <a:lstStyle/>
          <a:p>
            <a:r>
              <a:rPr lang="en-US" sz="2800" dirty="0"/>
              <a:t>Traditional RDBMS Architecture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984E19A8-874B-CA46-8E6F-3458D4EB6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99" y="876300"/>
            <a:ext cx="3747886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F171D83-91B1-7844-9B20-074F5B826A82}"/>
              </a:ext>
            </a:extLst>
          </p:cNvPr>
          <p:cNvSpPr/>
          <p:nvPr/>
        </p:nvSpPr>
        <p:spPr>
          <a:xfrm>
            <a:off x="380999" y="723900"/>
            <a:ext cx="3733800" cy="655638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7873A0E-470E-5C4C-A5FC-ACF66721ED4F}"/>
              </a:ext>
            </a:extLst>
          </p:cNvPr>
          <p:cNvSpPr/>
          <p:nvPr/>
        </p:nvSpPr>
        <p:spPr>
          <a:xfrm>
            <a:off x="380999" y="1627414"/>
            <a:ext cx="3733800" cy="655638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D19E7B5-EC05-704F-B98D-6213A41CB6DB}"/>
              </a:ext>
            </a:extLst>
          </p:cNvPr>
          <p:cNvSpPr/>
          <p:nvPr/>
        </p:nvSpPr>
        <p:spPr>
          <a:xfrm>
            <a:off x="413655" y="2354262"/>
            <a:ext cx="4005943" cy="2636838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D1B6215-2D18-334E-A707-108E04E60E09}"/>
              </a:ext>
            </a:extLst>
          </p:cNvPr>
          <p:cNvSpPr/>
          <p:nvPr/>
        </p:nvSpPr>
        <p:spPr>
          <a:xfrm>
            <a:off x="375556" y="5249862"/>
            <a:ext cx="4120243" cy="731838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B3605C-3688-7443-ADEB-158CF90070F8}"/>
              </a:ext>
            </a:extLst>
          </p:cNvPr>
          <p:cNvSpPr txBox="1"/>
          <p:nvPr/>
        </p:nvSpPr>
        <p:spPr>
          <a:xfrm>
            <a:off x="4923544" y="183802"/>
            <a:ext cx="4190998" cy="1384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400" baseline="0" dirty="0"/>
              <a:t>Clients may be anywhere – e.g., ATMs, desktops, laptops, web apps etc.</a:t>
            </a:r>
          </a:p>
          <a:p>
            <a:endParaRPr lang="en-US" sz="1400" baseline="0" dirty="0"/>
          </a:p>
          <a:p>
            <a:r>
              <a:rPr lang="en-US" sz="1400" baseline="0" dirty="0"/>
              <a:t>Talk to the database using standard protocols like JDBC/ODBC, SOAP, or REST (today), or proprietary protocols</a:t>
            </a:r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DA4DCFF6-4970-914D-92DB-DA6998CED391}"/>
              </a:ext>
            </a:extLst>
          </p:cNvPr>
          <p:cNvSpPr/>
          <p:nvPr/>
        </p:nvSpPr>
        <p:spPr>
          <a:xfrm rot="20195664">
            <a:off x="4130472" y="820621"/>
            <a:ext cx="1122544" cy="201804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CC47B9-2274-D94C-AACE-447B78EAFC53}"/>
              </a:ext>
            </a:extLst>
          </p:cNvPr>
          <p:cNvSpPr txBox="1"/>
          <p:nvPr/>
        </p:nvSpPr>
        <p:spPr>
          <a:xfrm>
            <a:off x="5257801" y="2278722"/>
            <a:ext cx="3856741" cy="116955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400" baseline="0" dirty="0"/>
              <a:t>Typical components in a database system: some for queries, some for transactions</a:t>
            </a:r>
          </a:p>
          <a:p>
            <a:endParaRPr lang="en-US" sz="1400" baseline="0" dirty="0"/>
          </a:p>
          <a:p>
            <a:r>
              <a:rPr lang="en-US" sz="1400" baseline="0" dirty="0"/>
              <a:t>Maybe on a single physical computer or a cluster connected by a fast network</a:t>
            </a:r>
          </a:p>
        </p:txBody>
      </p:sp>
      <p:sp>
        <p:nvSpPr>
          <p:cNvPr id="16" name="Left Arrow 15">
            <a:extLst>
              <a:ext uri="{FF2B5EF4-FFF2-40B4-BE49-F238E27FC236}">
                <a16:creationId xmlns:a16="http://schemas.microsoft.com/office/drawing/2014/main" id="{7B535703-82B0-7243-8EDE-D1710CA58814}"/>
              </a:ext>
            </a:extLst>
          </p:cNvPr>
          <p:cNvSpPr/>
          <p:nvPr/>
        </p:nvSpPr>
        <p:spPr>
          <a:xfrm rot="20195664">
            <a:off x="4533240" y="2906799"/>
            <a:ext cx="1122544" cy="201804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ECBA1A-624A-5047-970F-E442ECAB71FF}"/>
              </a:ext>
            </a:extLst>
          </p:cNvPr>
          <p:cNvSpPr txBox="1"/>
          <p:nvPr/>
        </p:nvSpPr>
        <p:spPr>
          <a:xfrm>
            <a:off x="5014218" y="3736680"/>
            <a:ext cx="4009649" cy="224676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sz="1400" baseline="0" dirty="0"/>
              <a:t>Data Storage Systems:</a:t>
            </a:r>
          </a:p>
          <a:p>
            <a:pPr marL="342900" indent="-342900" algn="l">
              <a:buAutoNum type="arabicParenBoth"/>
            </a:pPr>
            <a:r>
              <a:rPr lang="en-US" sz="1400" baseline="0" dirty="0"/>
              <a:t>Punch cards (long time ago)</a:t>
            </a:r>
          </a:p>
          <a:p>
            <a:pPr marL="342900" indent="-342900" algn="l">
              <a:buAutoNum type="arabicParenBoth"/>
            </a:pPr>
            <a:r>
              <a:rPr lang="en-US" sz="1400" baseline="0" dirty="0"/>
              <a:t>Hard disks (still prevalent)</a:t>
            </a:r>
          </a:p>
          <a:p>
            <a:pPr marL="342900" indent="-342900" algn="l">
              <a:buAutoNum type="arabicParenBoth"/>
            </a:pPr>
            <a:r>
              <a:rPr lang="en-US" sz="1400" baseline="0" dirty="0"/>
              <a:t>SSDs</a:t>
            </a:r>
          </a:p>
          <a:p>
            <a:pPr algn="l"/>
            <a:endParaRPr lang="en-US" sz="1400" baseline="0" dirty="0"/>
          </a:p>
          <a:p>
            <a:pPr algn="l"/>
            <a:r>
              <a:rPr lang="en-US" sz="1400" baseline="0" dirty="0"/>
              <a:t>Need “redundancy” and “fault-tolerance” </a:t>
            </a:r>
          </a:p>
          <a:p>
            <a:pPr algn="l"/>
            <a:r>
              <a:rPr lang="en-US" sz="1400" baseline="0" dirty="0"/>
              <a:t>Data once stored should always be there</a:t>
            </a:r>
          </a:p>
          <a:p>
            <a:pPr algn="l"/>
            <a:endParaRPr lang="en-US" sz="1400" baseline="0" dirty="0"/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RAID = Redundant Array of Independent Disks</a:t>
            </a:r>
          </a:p>
          <a:p>
            <a:pPr algn="l"/>
            <a:endParaRPr lang="en-US" sz="1400" baseline="0" dirty="0"/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74EC2DD6-3D8D-3A43-B1E3-62A58D18014A}"/>
              </a:ext>
            </a:extLst>
          </p:cNvPr>
          <p:cNvSpPr/>
          <p:nvPr/>
        </p:nvSpPr>
        <p:spPr>
          <a:xfrm rot="21215022">
            <a:off x="4586610" y="5358807"/>
            <a:ext cx="456930" cy="23102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977489-4274-6948-8C75-D07A1D2CE134}"/>
              </a:ext>
            </a:extLst>
          </p:cNvPr>
          <p:cNvSpPr txBox="1"/>
          <p:nvPr/>
        </p:nvSpPr>
        <p:spPr>
          <a:xfrm>
            <a:off x="3924676" y="1635278"/>
            <a:ext cx="2419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aseline="0" dirty="0"/>
              <a:t>Some sort of load balancer or intake mechanism</a:t>
            </a:r>
          </a:p>
        </p:txBody>
      </p:sp>
    </p:spTree>
    <p:extLst>
      <p:ext uri="{BB962C8B-B14F-4D97-AF65-F5344CB8AC3E}">
        <p14:creationId xmlns:p14="http://schemas.microsoft.com/office/powerpoint/2010/main" val="342947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/>
      <p:bldP spid="19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B70982-D68E-4846-B0DB-A1E49004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5105400"/>
          </a:xfrm>
        </p:spPr>
        <p:txBody>
          <a:bodyPr/>
          <a:lstStyle/>
          <a:p>
            <a:r>
              <a:rPr lang="en-US" sz="2000" dirty="0">
                <a:solidFill>
                  <a:srgbClr val="FF0000"/>
                </a:solidFill>
              </a:rPr>
              <a:t>Much more diversity in the architectures that we see</a:t>
            </a:r>
          </a:p>
          <a:p>
            <a:pPr lvl="1"/>
            <a:r>
              <a:rPr lang="en-US" sz="1800" dirty="0"/>
              <a:t>More modern hardware architectures </a:t>
            </a:r>
          </a:p>
          <a:p>
            <a:pPr lvl="2"/>
            <a:r>
              <a:rPr lang="en-US" sz="1600" dirty="0"/>
              <a:t>Massively parallel computers</a:t>
            </a:r>
          </a:p>
          <a:p>
            <a:pPr lvl="2"/>
            <a:r>
              <a:rPr lang="en-US" sz="1600" dirty="0"/>
              <a:t>SSDs</a:t>
            </a:r>
          </a:p>
          <a:p>
            <a:pPr lvl="2"/>
            <a:r>
              <a:rPr lang="en-US" sz="1600" dirty="0"/>
              <a:t>Massive amounts of RAM – often don’t need to worry about data fitting in memory</a:t>
            </a:r>
          </a:p>
          <a:p>
            <a:pPr lvl="2"/>
            <a:r>
              <a:rPr lang="en-US" sz="1600" dirty="0"/>
              <a:t>Much faster networks, even over a wide area</a:t>
            </a:r>
          </a:p>
          <a:p>
            <a:pPr lvl="2"/>
            <a:r>
              <a:rPr lang="en-US" sz="1600" dirty="0"/>
              <a:t>Virtualization and Containerization</a:t>
            </a:r>
          </a:p>
          <a:p>
            <a:pPr lvl="2"/>
            <a:r>
              <a:rPr lang="en-US" sz="1600" dirty="0"/>
              <a:t>Cloud Computing</a:t>
            </a:r>
            <a:endParaRPr lang="en-US" sz="1800" dirty="0"/>
          </a:p>
          <a:p>
            <a:pPr lvl="1"/>
            <a:r>
              <a:rPr lang="en-US" sz="1600" dirty="0"/>
              <a:t>As a result: Data and execution typically distributed all over the place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FF0000"/>
                </a:solidFill>
              </a:rPr>
              <a:t>Much more diversity in data processing applications</a:t>
            </a:r>
          </a:p>
          <a:p>
            <a:pPr lvl="1"/>
            <a:r>
              <a:rPr lang="en-US" sz="1600" dirty="0"/>
              <a:t>Much more non-relational data (images, text, video)</a:t>
            </a:r>
          </a:p>
          <a:p>
            <a:pPr lvl="1"/>
            <a:r>
              <a:rPr lang="en-US" sz="1600" dirty="0"/>
              <a:t>Data Analytics/Machine learning more common use-cases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FF0000"/>
                </a:solidFill>
              </a:rPr>
              <a:t>Much more diversity in “data models” </a:t>
            </a:r>
          </a:p>
          <a:p>
            <a:pPr lvl="1"/>
            <a:r>
              <a:rPr lang="en-US" sz="1400" dirty="0"/>
              <a:t>Document data models (JSON, XML), Key-value data model, Graph data model, RDF</a:t>
            </a:r>
          </a:p>
          <a:p>
            <a:pPr lvl="1"/>
            <a:endParaRPr lang="en-US" sz="1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 : Today</a:t>
            </a:r>
          </a:p>
        </p:txBody>
      </p:sp>
    </p:spTree>
    <p:extLst>
      <p:ext uri="{BB962C8B-B14F-4D97-AF65-F5344CB8AC3E}">
        <p14:creationId xmlns:p14="http://schemas.microsoft.com/office/powerpoint/2010/main" val="22170690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B Scalability Taxonomy">
            <a:extLst>
              <a:ext uri="{FF2B5EF4-FFF2-40B4-BE49-F238E27FC236}">
                <a16:creationId xmlns:a16="http://schemas.microsoft.com/office/drawing/2014/main" id="{32012B43-32A1-CF4C-ADD2-70AFFDDC4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1"/>
            <a:ext cx="7391400" cy="546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A226085-98FE-214E-BAE1-CEC6CDC6FEC5}"/>
              </a:ext>
            </a:extLst>
          </p:cNvPr>
          <p:cNvSpPr/>
          <p:nvPr/>
        </p:nvSpPr>
        <p:spPr>
          <a:xfrm>
            <a:off x="4343400" y="60960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From: </a:t>
            </a:r>
            <a:r>
              <a:rPr lang="en-US" dirty="0">
                <a:hlinkClick r:id="rId3"/>
              </a:rPr>
              <a:t>https://blogs.oracle.com/timesten/the-evolution-of-db-architectures</a:t>
            </a:r>
            <a:endParaRPr lang="en-US" dirty="0"/>
          </a:p>
          <a:p>
            <a:r>
              <a:rPr lang="en-US" dirty="0"/>
              <a:t>(Oracle-focused)</a:t>
            </a:r>
          </a:p>
        </p:txBody>
      </p:sp>
    </p:spTree>
    <p:extLst>
      <p:ext uri="{BB962C8B-B14F-4D97-AF65-F5344CB8AC3E}">
        <p14:creationId xmlns:p14="http://schemas.microsoft.com/office/powerpoint/2010/main" val="764555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165BFB-7A13-8C43-89AC-2F7C0AE40F67}"/>
              </a:ext>
            </a:extLst>
          </p:cNvPr>
          <p:cNvSpPr txBox="1"/>
          <p:nvPr/>
        </p:nvSpPr>
        <p:spPr>
          <a:xfrm>
            <a:off x="228600" y="152400"/>
            <a:ext cx="42672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baseline="0" dirty="0"/>
              <a:t>Data Warehouses</a:t>
            </a:r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For: Large-scale data processing (TBs to PBs)</a:t>
            </a:r>
          </a:p>
          <a:p>
            <a:pPr algn="l"/>
            <a:r>
              <a:rPr lang="en-US" sz="1400" baseline="0" dirty="0"/>
              <a:t>Parallel architectures (lots of co-located computers)</a:t>
            </a:r>
          </a:p>
          <a:p>
            <a:pPr algn="l"/>
            <a:r>
              <a:rPr lang="en-US" sz="1400" baseline="0" dirty="0"/>
              <a:t>SQL and Reporting </a:t>
            </a:r>
          </a:p>
          <a:p>
            <a:pPr algn="l"/>
            <a:r>
              <a:rPr lang="en-US" sz="1400" baseline="0" dirty="0"/>
              <a:t>No transactions</a:t>
            </a:r>
          </a:p>
        </p:txBody>
      </p:sp>
      <p:pic>
        <p:nvPicPr>
          <p:cNvPr id="9" name="Picture 8" descr="dw-1.jpg">
            <a:extLst>
              <a:ext uri="{FF2B5EF4-FFF2-40B4-BE49-F238E27FC236}">
                <a16:creationId xmlns:a16="http://schemas.microsoft.com/office/drawing/2014/main" id="{E5D4CD38-CB5A-C74A-9A00-AFB1D3A29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745" y="0"/>
            <a:ext cx="3428998" cy="19319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E098F2-59FD-7E4A-99D8-745208EAC957}"/>
              </a:ext>
            </a:extLst>
          </p:cNvPr>
          <p:cNvSpPr txBox="1"/>
          <p:nvPr/>
        </p:nvSpPr>
        <p:spPr>
          <a:xfrm>
            <a:off x="228600" y="2362200"/>
            <a:ext cx="5638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baseline="0" dirty="0"/>
              <a:t>In-memory OLTP (on-line transaction processing)</a:t>
            </a:r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For: Extremely fast transactions</a:t>
            </a:r>
          </a:p>
          <a:p>
            <a:pPr algn="l"/>
            <a:r>
              <a:rPr lang="en-US" sz="1400" baseline="0" dirty="0"/>
              <a:t>Many-core or parallel architectures</a:t>
            </a:r>
          </a:p>
          <a:p>
            <a:pPr algn="l"/>
            <a:r>
              <a:rPr lang="en-US" sz="1400" baseline="0" dirty="0"/>
              <a:t>Very limited SQL – mostly focused on “writes”</a:t>
            </a:r>
          </a:p>
          <a:p>
            <a:pPr algn="l"/>
            <a:r>
              <a:rPr lang="en-US" sz="1400" baseline="0" dirty="0"/>
              <a:t>Typically assume data fits in memory across servers</a:t>
            </a:r>
          </a:p>
        </p:txBody>
      </p:sp>
      <p:pic>
        <p:nvPicPr>
          <p:cNvPr id="5122" name="Picture 2" descr="Image result for voltdb architecture">
            <a:extLst>
              <a:ext uri="{FF2B5EF4-FFF2-40B4-BE49-F238E27FC236}">
                <a16:creationId xmlns:a16="http://schemas.microsoft.com/office/drawing/2014/main" id="{0A9FB964-F654-9B4E-9CF4-9AFDD9158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0549" y="2362200"/>
            <a:ext cx="3433451" cy="1931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854566-12BB-9D43-9546-3A83EC793741}"/>
              </a:ext>
            </a:extLst>
          </p:cNvPr>
          <p:cNvSpPr txBox="1"/>
          <p:nvPr/>
        </p:nvSpPr>
        <p:spPr>
          <a:xfrm>
            <a:off x="228600" y="4800600"/>
            <a:ext cx="5638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baseline="0" dirty="0"/>
              <a:t>Highly available, distributed OLTP</a:t>
            </a:r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For: Distributed scenarios where clients are all over the world</a:t>
            </a:r>
          </a:p>
          <a:p>
            <a:pPr algn="l"/>
            <a:r>
              <a:rPr lang="en-US" sz="1400" baseline="0" dirty="0"/>
              <a:t>Focus on “consistency” – how to make sure all users see the same data</a:t>
            </a:r>
          </a:p>
          <a:p>
            <a:pPr algn="l"/>
            <a:r>
              <a:rPr lang="en-US" sz="1400" baseline="0" dirty="0"/>
              <a:t>Limited SQL – mostly focused on “writes”</a:t>
            </a:r>
          </a:p>
          <a:p>
            <a:pPr algn="l"/>
            <a:r>
              <a:rPr lang="en-US" sz="1400" baseline="0" dirty="0"/>
              <a:t>Considerations of memory vs disk less important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0F289458-AE4C-7D48-B661-7EA9F4315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031" y="5105400"/>
            <a:ext cx="3690255" cy="1945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51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165BFB-7A13-8C43-89AC-2F7C0AE40F67}"/>
              </a:ext>
            </a:extLst>
          </p:cNvPr>
          <p:cNvSpPr txBox="1"/>
          <p:nvPr/>
        </p:nvSpPr>
        <p:spPr>
          <a:xfrm>
            <a:off x="-9450" y="0"/>
            <a:ext cx="3733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baseline="0" dirty="0"/>
              <a:t>Extract-Transform-Load Systems, or Map-Reduce, or Big Data Frameworks</a:t>
            </a:r>
          </a:p>
          <a:p>
            <a:pPr algn="l"/>
            <a:endParaRPr lang="en-US" sz="1400" baseline="0" dirty="0">
              <a:solidFill>
                <a:srgbClr val="FF0000"/>
              </a:solidFill>
            </a:endParaRPr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For: Large-scale, “ad hoc” data analysis</a:t>
            </a:r>
          </a:p>
          <a:p>
            <a:pPr algn="l"/>
            <a:endParaRPr lang="en-US" sz="1400" baseline="0" dirty="0"/>
          </a:p>
          <a:p>
            <a:pPr algn="l"/>
            <a:r>
              <a:rPr lang="en-US" sz="1400" baseline="0" dirty="0"/>
              <a:t>Mix of parallel and distributed architectures</a:t>
            </a:r>
          </a:p>
          <a:p>
            <a:pPr algn="l"/>
            <a:r>
              <a:rPr lang="en-US" sz="1400" baseline="0" dirty="0"/>
              <a:t>Data usually coming from many different sources</a:t>
            </a:r>
          </a:p>
          <a:p>
            <a:pPr algn="l"/>
            <a:r>
              <a:rPr lang="en-US" sz="1400" baseline="0" dirty="0"/>
              <a:t>Mix of SQL, Machine Learning, and ad hoc tasks (e.g., do image analysis, followed by SQL)</a:t>
            </a:r>
          </a:p>
        </p:txBody>
      </p:sp>
      <p:pic>
        <p:nvPicPr>
          <p:cNvPr id="6146" name="Picture 2" descr="Image result for aws glue architecture">
            <a:extLst>
              <a:ext uri="{FF2B5EF4-FFF2-40B4-BE49-F238E27FC236}">
                <a16:creationId xmlns:a16="http://schemas.microsoft.com/office/drawing/2014/main" id="{D15EC693-D827-E14C-8414-676F461F6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617" y="251128"/>
            <a:ext cx="4673726" cy="2460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8F9AB6-218C-334E-B8A2-B1314D194050}"/>
              </a:ext>
            </a:extLst>
          </p:cNvPr>
          <p:cNvSpPr txBox="1"/>
          <p:nvPr/>
        </p:nvSpPr>
        <p:spPr>
          <a:xfrm>
            <a:off x="7772400" y="42761"/>
            <a:ext cx="1253293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aseline="0" dirty="0"/>
              <a:t>AWS Glue</a:t>
            </a:r>
          </a:p>
        </p:txBody>
      </p:sp>
      <p:pic>
        <p:nvPicPr>
          <p:cNvPr id="6148" name="Picture 4" descr="Image result for apache spark architecture">
            <a:extLst>
              <a:ext uri="{FF2B5EF4-FFF2-40B4-BE49-F238E27FC236}">
                <a16:creationId xmlns:a16="http://schemas.microsoft.com/office/drawing/2014/main" id="{B9A87F65-E2C9-C041-8842-FBBBAA30E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07229"/>
            <a:ext cx="5334000" cy="347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D00A305-5558-DC4F-9C0E-060604B587B8}"/>
              </a:ext>
            </a:extLst>
          </p:cNvPr>
          <p:cNvSpPr txBox="1"/>
          <p:nvPr/>
        </p:nvSpPr>
        <p:spPr>
          <a:xfrm>
            <a:off x="5334000" y="4959817"/>
            <a:ext cx="1709122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aseline="0" dirty="0"/>
              <a:t>Apache Spark</a:t>
            </a:r>
          </a:p>
        </p:txBody>
      </p:sp>
    </p:spTree>
    <p:extLst>
      <p:ext uri="{BB962C8B-B14F-4D97-AF65-F5344CB8AC3E}">
        <p14:creationId xmlns:p14="http://schemas.microsoft.com/office/powerpoint/2010/main" val="2623161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B70982-D68E-4846-B0DB-A1E49004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5105400"/>
          </a:xfrm>
        </p:spPr>
        <p:txBody>
          <a:bodyPr/>
          <a:lstStyle/>
          <a:p>
            <a:r>
              <a:rPr lang="en-US" sz="2000" dirty="0"/>
              <a:t>Key takeaway: Modern data architectures are all over the place</a:t>
            </a:r>
          </a:p>
          <a:p>
            <a:pPr lvl="1"/>
            <a:r>
              <a:rPr lang="en-US" sz="1600" dirty="0"/>
              <a:t>We haven’t talked about NoSQL (MongoDB, etc.), Machine Learning, “Streaming”…</a:t>
            </a:r>
          </a:p>
          <a:p>
            <a:pPr lvl="1"/>
            <a:endParaRPr lang="en-US" sz="1600" dirty="0"/>
          </a:p>
          <a:p>
            <a:r>
              <a:rPr lang="en-US" sz="2000" dirty="0"/>
              <a:t>Fundamentals haven’t changed that much though</a:t>
            </a:r>
          </a:p>
          <a:p>
            <a:pPr lvl="1"/>
            <a:r>
              <a:rPr lang="en-US" sz="1600" dirty="0"/>
              <a:t>We are still either:</a:t>
            </a:r>
          </a:p>
          <a:p>
            <a:pPr lvl="2"/>
            <a:r>
              <a:rPr lang="en-US" sz="1400" dirty="0"/>
              <a:t>Going from some “input datasets” to an “output dataset” (queries/analytics)</a:t>
            </a:r>
          </a:p>
          <a:p>
            <a:pPr lvl="2"/>
            <a:r>
              <a:rPr lang="en-US" sz="1400" dirty="0"/>
              <a:t>Modifying data (transactions)</a:t>
            </a:r>
          </a:p>
          <a:p>
            <a:pPr lvl="1"/>
            <a:r>
              <a:rPr lang="en-US" sz="1600" dirty="0"/>
              <a:t>SQL is still very common, albeit</a:t>
            </a:r>
            <a:r>
              <a:rPr lang="en-US" sz="1800" dirty="0"/>
              <a:t> </a:t>
            </a:r>
            <a:r>
              <a:rPr lang="en-US" sz="1600" dirty="0"/>
              <a:t>often disguised </a:t>
            </a:r>
          </a:p>
          <a:p>
            <a:pPr lvl="2"/>
            <a:r>
              <a:rPr lang="en-US" sz="1400" dirty="0"/>
              <a:t>Spark RDD operations map nicely to SQL joins and aggregates (unified now)</a:t>
            </a:r>
          </a:p>
          <a:p>
            <a:pPr lvl="2"/>
            <a:r>
              <a:rPr lang="en-US" sz="1400" dirty="0"/>
              <a:t>MongoDB lookups, filters, and aggregates map to joins, selects, and aggregates in SQL</a:t>
            </a:r>
          </a:p>
          <a:p>
            <a:pPr lvl="2"/>
            <a:endParaRPr lang="en-US" sz="1400" dirty="0"/>
          </a:p>
          <a:p>
            <a:r>
              <a:rPr lang="en-US" sz="2000" dirty="0"/>
              <a:t>But “performance trade-offs” are all over the place now</a:t>
            </a:r>
          </a:p>
          <a:p>
            <a:pPr lvl="1"/>
            <a:r>
              <a:rPr lang="en-US" sz="1600" dirty="0"/>
              <a:t>30 years ago, we worried a lot about hard disks and things fitting in memory</a:t>
            </a:r>
          </a:p>
          <a:p>
            <a:pPr lvl="1"/>
            <a:r>
              <a:rPr lang="en-US" sz="1600" dirty="0"/>
              <a:t>Today, focus more on networks </a:t>
            </a:r>
          </a:p>
          <a:p>
            <a:pPr lvl="1"/>
            <a:endParaRPr lang="en-US" sz="1600" dirty="0"/>
          </a:p>
          <a:p>
            <a:r>
              <a:rPr lang="en-US" sz="2000" dirty="0"/>
              <a:t>Focus has shifted to other aspects of data processing pipelines</a:t>
            </a:r>
          </a:p>
          <a:p>
            <a:pPr lvl="1"/>
            <a:r>
              <a:rPr lang="en-US" sz="1600" dirty="0"/>
              <a:t>Analytics/Machine learning, data cleaning, statistics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Okay…</a:t>
            </a:r>
          </a:p>
        </p:txBody>
      </p:sp>
    </p:spTree>
    <p:extLst>
      <p:ext uri="{BB962C8B-B14F-4D97-AF65-F5344CB8AC3E}">
        <p14:creationId xmlns:p14="http://schemas.microsoft.com/office/powerpoint/2010/main" val="126582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Calibri" charset="0"/>
              </a:rPr>
              <a:t>Data Modeling</a:t>
            </a:r>
          </a:p>
          <a:p>
            <a:pPr lvl="1"/>
            <a:r>
              <a:rPr lang="en-US" sz="2000" dirty="0">
                <a:latin typeface="Calibri" charset="0"/>
              </a:rPr>
              <a:t>Data represented in tabular forms (Relational)</a:t>
            </a:r>
          </a:p>
          <a:p>
            <a:pPr lvl="1"/>
            <a:r>
              <a:rPr lang="en-US" sz="2000" dirty="0">
                <a:latin typeface="Calibri" charset="0"/>
              </a:rPr>
              <a:t>JSON/Document Data Model (MongoDB)</a:t>
            </a:r>
          </a:p>
          <a:p>
            <a:pPr lvl="1"/>
            <a:r>
              <a:rPr lang="en-US" sz="2000" dirty="0">
                <a:latin typeface="Calibri" charset="0"/>
              </a:rPr>
              <a:t>Entity-relationship Model for Schema Design</a:t>
            </a:r>
          </a:p>
          <a:p>
            <a:pPr lvl="1"/>
            <a:r>
              <a:rPr lang="en-US" sz="2000" dirty="0">
                <a:latin typeface="Calibri" charset="0"/>
              </a:rPr>
              <a:t>Normalization theory to formally define a ”good” schema</a:t>
            </a:r>
          </a:p>
          <a:p>
            <a:pPr lvl="1"/>
            <a:r>
              <a:rPr lang="en-US" sz="2000" dirty="0">
                <a:latin typeface="Calibri" charset="0"/>
              </a:rPr>
              <a:t>We will discuss a more primitive data model as well (Apache Spark)</a:t>
            </a:r>
            <a:endParaRPr lang="en-US" sz="16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Query Languages and Programming Abstractions</a:t>
            </a:r>
          </a:p>
          <a:p>
            <a:pPr lvl="1"/>
            <a:r>
              <a:rPr lang="en-US" sz="2000" dirty="0">
                <a:latin typeface="Calibri" charset="0"/>
              </a:rPr>
              <a:t>SQL, MongoDB Query Language, Apache Spark MapReduce-like Framework, Some others</a:t>
            </a:r>
            <a:endParaRPr lang="en-US" sz="16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Query Engines and Big Data Frameworks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Considerations in efficient implementations</a:t>
            </a:r>
          </a:p>
          <a:p>
            <a:r>
              <a:rPr lang="en-US" sz="2400" dirty="0">
                <a:latin typeface="Calibri" charset="0"/>
              </a:rPr>
              <a:t>Transactions</a:t>
            </a:r>
          </a:p>
          <a:p>
            <a:pPr lvl="1"/>
            <a:r>
              <a:rPr lang="en-US" sz="2000" dirty="0">
                <a:latin typeface="Calibri" charset="0"/>
              </a:rPr>
              <a:t>How to reason about consistency and durability guarantees (ACID)</a:t>
            </a:r>
          </a:p>
          <a:p>
            <a:pPr lvl="1"/>
            <a:r>
              <a:rPr lang="en-US" sz="2000" dirty="0">
                <a:latin typeface="Calibri" charset="0"/>
              </a:rPr>
              <a:t>Basics of how to achieve those guarantees in centralized and distributed settings</a:t>
            </a:r>
          </a:p>
        </p:txBody>
      </p:sp>
      <p:sp>
        <p:nvSpPr>
          <p:cNvPr id="44544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What we will cover…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2824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Calibri" charset="0"/>
              </a:rPr>
              <a:t>This course is NOT about learning how to write SQL queries</a:t>
            </a:r>
            <a:endParaRPr lang="en-US" sz="20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Although we will practice that a fair bit…</a:t>
            </a:r>
          </a:p>
          <a:p>
            <a:pPr lvl="1"/>
            <a:endParaRPr lang="en-US" sz="20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It is about learning the foundations of how data management systems are built and why they are built that way, so you:</a:t>
            </a:r>
          </a:p>
          <a:p>
            <a:pPr lvl="1"/>
            <a:r>
              <a:rPr lang="en-US" sz="2000" dirty="0">
                <a:latin typeface="Calibri" charset="0"/>
              </a:rPr>
              <a:t>Can think about the design decisions more systematically (e.g., through use of normalization theory and E-R modeling)</a:t>
            </a:r>
          </a:p>
          <a:p>
            <a:pPr lvl="1"/>
            <a:r>
              <a:rPr lang="en-US" sz="2000" dirty="0">
                <a:latin typeface="Calibri" charset="0"/>
              </a:rPr>
              <a:t>Understand the role of data modeling and how different models impact design decisions</a:t>
            </a:r>
          </a:p>
          <a:p>
            <a:pPr lvl="1"/>
            <a:r>
              <a:rPr lang="en-US" sz="2000" dirty="0">
                <a:latin typeface="Calibri" charset="0"/>
              </a:rPr>
              <a:t>Develop a deeper understanding of the differences and similarities between different types of database systems (e.g., PostgreSQL vs MongoDB)</a:t>
            </a:r>
          </a:p>
          <a:p>
            <a:pPr lvl="1"/>
            <a:r>
              <a:rPr lang="en-US" sz="2000" dirty="0">
                <a:latin typeface="Calibri" charset="0"/>
              </a:rPr>
              <a:t>Are equipped (to some extent) to design next-generation data systems</a:t>
            </a:r>
          </a:p>
          <a:p>
            <a:pPr lvl="1"/>
            <a:r>
              <a:rPr lang="en-US" sz="2000" dirty="0">
                <a:latin typeface="Calibri" charset="0"/>
              </a:rPr>
              <a:t>Are able to reason about performance of the queries/tasks</a:t>
            </a:r>
          </a:p>
        </p:txBody>
      </p:sp>
      <p:sp>
        <p:nvSpPr>
          <p:cNvPr id="44544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What we will cover…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0822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9067800" cy="5105400"/>
          </a:xfrm>
        </p:spPr>
        <p:txBody>
          <a:bodyPr/>
          <a:lstStyle/>
          <a:p>
            <a:r>
              <a:rPr lang="en-US" sz="2000" dirty="0">
                <a:latin typeface="Calibri" charset="0"/>
              </a:rPr>
              <a:t>Introduction </a:t>
            </a:r>
          </a:p>
          <a:p>
            <a:pPr lvl="1"/>
            <a:r>
              <a:rPr lang="en-US" sz="1600" dirty="0">
                <a:latin typeface="Calibri" charset="0"/>
              </a:rPr>
              <a:t>Motivation, data abstraction, common data systems architectures today</a:t>
            </a:r>
          </a:p>
          <a:p>
            <a:r>
              <a:rPr lang="en-US" sz="2000" dirty="0">
                <a:latin typeface="Calibri" charset="0"/>
              </a:rPr>
              <a:t>Relational Model + SQL </a:t>
            </a:r>
            <a:r>
              <a:rPr lang="en-US" sz="2000" dirty="0">
                <a:solidFill>
                  <a:srgbClr val="C00000"/>
                </a:solidFill>
                <a:latin typeface="Calibri" charset="0"/>
              </a:rPr>
              <a:t>(Three Programming assignments)</a:t>
            </a:r>
          </a:p>
          <a:p>
            <a:pPr lvl="1"/>
            <a:r>
              <a:rPr lang="en-US" sz="1600" dirty="0">
                <a:latin typeface="Calibri" charset="0"/>
              </a:rPr>
              <a:t>How to model and query data using SQL</a:t>
            </a:r>
          </a:p>
          <a:p>
            <a:pPr lvl="1"/>
            <a:r>
              <a:rPr lang="en-US" sz="1600" dirty="0">
                <a:latin typeface="Calibri" charset="0"/>
              </a:rPr>
              <a:t>How to update data using transactions and considerations therein</a:t>
            </a:r>
          </a:p>
          <a:p>
            <a:r>
              <a:rPr lang="en-US" sz="2000" dirty="0">
                <a:latin typeface="Calibri" charset="0"/>
              </a:rPr>
              <a:t>Schema Design: Entity-relationship Models and Normalization </a:t>
            </a:r>
            <a:r>
              <a:rPr lang="en-US" sz="2000" dirty="0">
                <a:solidFill>
                  <a:srgbClr val="C00000"/>
                </a:solidFill>
                <a:latin typeface="Calibri" charset="0"/>
              </a:rPr>
              <a:t>(One assignment)</a:t>
            </a:r>
          </a:p>
          <a:p>
            <a:pPr lvl="1"/>
            <a:r>
              <a:rPr lang="en-US" sz="1600" dirty="0">
                <a:latin typeface="Calibri" charset="0"/>
              </a:rPr>
              <a:t>How to create a database schema, and how to ensure it is “good”</a:t>
            </a:r>
          </a:p>
          <a:p>
            <a:r>
              <a:rPr lang="en-US" sz="2000" dirty="0">
                <a:latin typeface="Calibri" charset="0"/>
              </a:rPr>
              <a:t>NoSQL (somewhat of a misnomer) </a:t>
            </a:r>
            <a:r>
              <a:rPr lang="en-US" sz="2000" dirty="0">
                <a:solidFill>
                  <a:srgbClr val="C00000"/>
                </a:solidFill>
                <a:latin typeface="Calibri" charset="0"/>
              </a:rPr>
              <a:t>(Two Programming assignments)</a:t>
            </a:r>
          </a:p>
          <a:p>
            <a:pPr lvl="1"/>
            <a:r>
              <a:rPr lang="en-US" sz="1600" dirty="0">
                <a:latin typeface="Calibri" charset="0"/>
              </a:rPr>
              <a:t>Document, key-value, and graph data models</a:t>
            </a:r>
          </a:p>
          <a:p>
            <a:pPr lvl="1"/>
            <a:r>
              <a:rPr lang="en-US" sz="1600" dirty="0">
                <a:latin typeface="Calibri" charset="0"/>
              </a:rPr>
              <a:t>MongoDB and its Query Language</a:t>
            </a:r>
          </a:p>
          <a:p>
            <a:pPr lvl="1"/>
            <a:r>
              <a:rPr lang="en-US" sz="1600" dirty="0">
                <a:latin typeface="Calibri" charset="0"/>
              </a:rPr>
              <a:t>Map-reduce Model and Apache Spark</a:t>
            </a:r>
          </a:p>
          <a:p>
            <a:r>
              <a:rPr lang="en-US" sz="2000" dirty="0">
                <a:latin typeface="Calibri" charset="0"/>
              </a:rPr>
              <a:t>Implementation Issues</a:t>
            </a:r>
            <a:endParaRPr lang="en-US" sz="2000" dirty="0">
              <a:solidFill>
                <a:srgbClr val="C00000"/>
              </a:solidFill>
              <a:latin typeface="Calibri" charset="0"/>
            </a:endParaRPr>
          </a:p>
          <a:p>
            <a:pPr lvl="1"/>
            <a:r>
              <a:rPr lang="en-US" sz="1600" dirty="0">
                <a:latin typeface="Calibri" charset="0"/>
              </a:rPr>
              <a:t>Different types of storage, and how to ensure reliability in presence of failures</a:t>
            </a:r>
          </a:p>
          <a:p>
            <a:pPr lvl="1"/>
            <a:r>
              <a:rPr lang="en-US" sz="1600" dirty="0">
                <a:latin typeface="Calibri" charset="0"/>
              </a:rPr>
              <a:t>Indexes for faster retrieval of data</a:t>
            </a:r>
          </a:p>
          <a:p>
            <a:pPr lvl="1"/>
            <a:r>
              <a:rPr lang="en-US" sz="1600" dirty="0">
                <a:latin typeface="Calibri" charset="0"/>
              </a:rPr>
              <a:t>How an SQL query is processed and optimized</a:t>
            </a:r>
          </a:p>
          <a:p>
            <a:pPr lvl="1"/>
            <a:r>
              <a:rPr lang="en-US" sz="1600" dirty="0">
                <a:latin typeface="Calibri" charset="0"/>
              </a:rPr>
              <a:t>How to do concurrent updates correctly</a:t>
            </a:r>
          </a:p>
          <a:p>
            <a:pPr lvl="1"/>
            <a:r>
              <a:rPr lang="en-US" sz="1600" dirty="0">
                <a:latin typeface="Calibri" charset="0"/>
              </a:rPr>
              <a:t>How to ensure consistency in presence of failures</a:t>
            </a:r>
          </a:p>
        </p:txBody>
      </p:sp>
      <p:sp>
        <p:nvSpPr>
          <p:cNvPr id="44544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Structure of the Course</a:t>
            </a:r>
          </a:p>
        </p:txBody>
      </p:sp>
    </p:spTree>
    <p:extLst>
      <p:ext uri="{BB962C8B-B14F-4D97-AF65-F5344CB8AC3E}">
        <p14:creationId xmlns:p14="http://schemas.microsoft.com/office/powerpoint/2010/main" val="350058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0010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Calibri" charset="0"/>
              </a:rPr>
              <a:t>Textbook: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dirty="0">
                <a:latin typeface="Calibri" charset="0"/>
              </a:rPr>
              <a:t>Database System Concepts</a:t>
            </a:r>
          </a:p>
          <a:p>
            <a:pPr marL="1143000" lvl="2" eaLnBrk="1" hangingPunct="1">
              <a:lnSpc>
                <a:spcPct val="90000"/>
              </a:lnSpc>
            </a:pPr>
            <a:r>
              <a:rPr lang="en-US" dirty="0">
                <a:latin typeface="Calibri" charset="0"/>
              </a:rPr>
              <a:t>Seventh Edition (6</a:t>
            </a:r>
            <a:r>
              <a:rPr lang="en-US" baseline="30000" dirty="0">
                <a:latin typeface="Calibri" charset="0"/>
              </a:rPr>
              <a:t>th</a:t>
            </a:r>
            <a:r>
              <a:rPr lang="en-US" dirty="0">
                <a:latin typeface="Calibri" charset="0"/>
              </a:rPr>
              <a:t> Edition will be fine too)</a:t>
            </a:r>
          </a:p>
          <a:p>
            <a:pPr marL="1143000" lvl="2" eaLnBrk="1" hangingPunct="1">
              <a:lnSpc>
                <a:spcPct val="90000"/>
              </a:lnSpc>
            </a:pPr>
            <a:r>
              <a:rPr lang="en-US" dirty="0">
                <a:latin typeface="Calibri" charset="0"/>
                <a:hlinkClick r:id="rId3"/>
              </a:rPr>
              <a:t>Abraham Silberschatz</a:t>
            </a:r>
            <a:r>
              <a:rPr lang="en-US" dirty="0">
                <a:latin typeface="Calibri" charset="0"/>
              </a:rPr>
              <a:t>, </a:t>
            </a:r>
            <a:r>
              <a:rPr lang="en-US" dirty="0">
                <a:latin typeface="Calibri" charset="0"/>
                <a:hlinkClick r:id="rId4"/>
              </a:rPr>
              <a:t>Henry F. Korth</a:t>
            </a:r>
            <a:r>
              <a:rPr lang="en-US" dirty="0">
                <a:latin typeface="Calibri" charset="0"/>
              </a:rPr>
              <a:t>, </a:t>
            </a:r>
            <a:r>
              <a:rPr lang="en-US" dirty="0">
                <a:latin typeface="Calibri" charset="0"/>
                <a:hlinkClick r:id="rId5"/>
              </a:rPr>
              <a:t>S. Sudarshan</a:t>
            </a:r>
            <a:endParaRPr lang="en-US" dirty="0">
              <a:latin typeface="Calibri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  <a:latin typeface="Calibri" charset="0"/>
              </a:rPr>
              <a:t>GitHub:</a:t>
            </a:r>
          </a:p>
          <a:p>
            <a:pPr lvl="1"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atin typeface="Calibri" charset="0"/>
              </a:rPr>
              <a:t>To distribute programming assignments and Slides</a:t>
            </a:r>
          </a:p>
          <a:p>
            <a:pPr lvl="1"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atin typeface="Calibri" charset="0"/>
              </a:rPr>
              <a:t>https://</a:t>
            </a:r>
            <a:r>
              <a:rPr lang="en-US" dirty="0" err="1">
                <a:latin typeface="Calibri" charset="0"/>
              </a:rPr>
              <a:t>github.com</a:t>
            </a:r>
            <a:r>
              <a:rPr lang="en-US" dirty="0">
                <a:latin typeface="Calibri" charset="0"/>
              </a:rPr>
              <a:t>/</a:t>
            </a:r>
            <a:r>
              <a:rPr lang="en-US" dirty="0" err="1">
                <a:latin typeface="Calibri" charset="0"/>
              </a:rPr>
              <a:t>umddb</a:t>
            </a:r>
            <a:r>
              <a:rPr lang="en-US" dirty="0">
                <a:latin typeface="Calibri" charset="0"/>
              </a:rPr>
              <a:t>/cmsc424-spring2024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  <a:latin typeface="Calibri" charset="0"/>
              </a:rPr>
              <a:t>Piazza</a:t>
            </a:r>
            <a:r>
              <a:rPr lang="en-US" dirty="0">
                <a:latin typeface="Calibri" charset="0"/>
              </a:rPr>
              <a:t>: First resort for any questions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  <a:latin typeface="Calibri" charset="0"/>
              </a:rPr>
              <a:t>ELMS</a:t>
            </a:r>
            <a:r>
              <a:rPr lang="en-US" dirty="0">
                <a:latin typeface="Calibri" charset="0"/>
              </a:rPr>
              <a:t>: General announcements will be posted there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 err="1">
                <a:solidFill>
                  <a:srgbClr val="FF0000"/>
                </a:solidFill>
                <a:latin typeface="Calibri" charset="0"/>
              </a:rPr>
              <a:t>GradeScope</a:t>
            </a:r>
            <a:endParaRPr lang="en-US" dirty="0">
              <a:solidFill>
                <a:srgbClr val="FF0000"/>
              </a:solidFill>
              <a:latin typeface="Calibri" charset="0"/>
            </a:endParaRPr>
          </a:p>
          <a:p>
            <a:pPr marL="742950" lvl="1" indent="-285750"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atin typeface="Calibri" charset="0"/>
              </a:rPr>
              <a:t>We will use this for assignments, grading exams, etc.</a:t>
            </a:r>
          </a:p>
        </p:txBody>
      </p:sp>
      <p:sp>
        <p:nvSpPr>
          <p:cNvPr id="400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Logistics</a:t>
            </a:r>
            <a:endParaRPr lang="en-US" dirty="0"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87789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143000"/>
            <a:ext cx="8915400" cy="5105400"/>
          </a:xfrm>
        </p:spPr>
        <p:txBody>
          <a:bodyPr/>
          <a:lstStyle/>
          <a:p>
            <a:pPr marL="487362" indent="-285750" eaLnBrk="1" hangingPunct="1"/>
            <a:r>
              <a:rPr lang="en-US" sz="2000" dirty="0">
                <a:latin typeface="Calibri" charset="0"/>
              </a:rPr>
              <a:t>3 Midterms – 30%</a:t>
            </a:r>
          </a:p>
          <a:p>
            <a:pPr marL="742950" lvl="1" indent="-285750" eaLnBrk="1" hangingPunct="1"/>
            <a:r>
              <a:rPr lang="en-US" sz="1600" dirty="0">
                <a:latin typeface="Calibri" charset="0"/>
              </a:rPr>
              <a:t>20-25 mins at the beginning of the class</a:t>
            </a:r>
          </a:p>
          <a:p>
            <a:pPr marL="981075" lvl="2" indent="-285750" eaLnBrk="1" hangingPunct="1"/>
            <a:endParaRPr lang="en-US" sz="1400" dirty="0">
              <a:latin typeface="Calibri" charset="0"/>
            </a:endParaRPr>
          </a:p>
          <a:p>
            <a:pPr marL="487362" indent="-285750" eaLnBrk="1" hangingPunct="1"/>
            <a:r>
              <a:rPr lang="en-US" sz="2000" dirty="0">
                <a:latin typeface="Calibri" charset="0"/>
              </a:rPr>
              <a:t>Final (30%) – minimum of 50% on this + midterms combined to pass</a:t>
            </a:r>
          </a:p>
          <a:p>
            <a:pPr marL="981075" lvl="2" indent="-285750" eaLnBrk="1" hangingPunct="1"/>
            <a:endParaRPr lang="en-US" sz="1400" dirty="0">
              <a:latin typeface="Calibri" charset="0"/>
            </a:endParaRPr>
          </a:p>
          <a:p>
            <a:pPr marL="487362" indent="-285750" eaLnBrk="1" hangingPunct="1"/>
            <a:r>
              <a:rPr lang="en-US" sz="2000" dirty="0">
                <a:latin typeface="Calibri" charset="0"/>
              </a:rPr>
              <a:t>6 Assignments (24%) + Setup (1%)</a:t>
            </a:r>
          </a:p>
          <a:p>
            <a:pPr marL="742950" lvl="1" indent="-285750" eaLnBrk="1" hangingPunct="1"/>
            <a:r>
              <a:rPr lang="en-US" sz="1600" dirty="0">
                <a:latin typeface="Calibri" charset="0"/>
              </a:rPr>
              <a:t>SQL, Advanced SQL, SQL + Programming Languages, Normalization/E-R Models (not programming), MongoDB, Spark</a:t>
            </a:r>
          </a:p>
          <a:p>
            <a:pPr marL="742950" lvl="1" indent="-285750" eaLnBrk="1" hangingPunct="1"/>
            <a:r>
              <a:rPr lang="en-US" sz="1600" dirty="0">
                <a:latin typeface="Calibri" charset="0"/>
              </a:rPr>
              <a:t>Late Policy</a:t>
            </a:r>
          </a:p>
          <a:p>
            <a:pPr marL="981075" lvl="2" indent="-285750" eaLnBrk="1" hangingPunct="1"/>
            <a:r>
              <a:rPr lang="en-US" sz="1400" dirty="0">
                <a:latin typeface="Calibri" charset="0"/>
              </a:rPr>
              <a:t>Automatic one-week extension without penalty, but with an explanation of why</a:t>
            </a:r>
          </a:p>
          <a:p>
            <a:pPr marL="981075" lvl="2" indent="-285750" eaLnBrk="1" hangingPunct="1"/>
            <a:r>
              <a:rPr lang="en-US" sz="1400" dirty="0">
                <a:latin typeface="Calibri" charset="0"/>
              </a:rPr>
              <a:t>Beyond that: submissions allowed through the end of the semester with penalties</a:t>
            </a:r>
          </a:p>
          <a:p>
            <a:pPr marL="742950" lvl="1" indent="-285750" eaLnBrk="1" hangingPunct="1"/>
            <a:r>
              <a:rPr lang="en-US" sz="1600" dirty="0">
                <a:latin typeface="Calibri" charset="0"/>
              </a:rPr>
              <a:t>Assignment-0 (Setup) due next Friday</a:t>
            </a:r>
          </a:p>
          <a:p>
            <a:pPr marL="742950" lvl="1" indent="-285750" eaLnBrk="1" hangingPunct="1"/>
            <a:endParaRPr lang="en-US" sz="1100" dirty="0">
              <a:latin typeface="Calibri" charset="0"/>
            </a:endParaRPr>
          </a:p>
          <a:p>
            <a:pPr marL="487362" indent="-285750" eaLnBrk="1" hangingPunct="1"/>
            <a:r>
              <a:rPr lang="en-US" sz="2000" dirty="0">
                <a:latin typeface="Calibri" charset="0"/>
              </a:rPr>
              <a:t>In-class Activities (15%)</a:t>
            </a:r>
          </a:p>
          <a:p>
            <a:pPr marL="742950" lvl="1" indent="-285750" eaLnBrk="1" hangingPunct="1"/>
            <a:r>
              <a:rPr lang="en-US" sz="1600" dirty="0">
                <a:latin typeface="Calibri" charset="0"/>
              </a:rPr>
              <a:t>Each week – will devote some time in the class to do some worksheets</a:t>
            </a:r>
          </a:p>
          <a:p>
            <a:pPr marL="742950" lvl="1" indent="-285750" eaLnBrk="1" hangingPunct="1"/>
            <a:r>
              <a:rPr lang="en-US" sz="1600" dirty="0">
                <a:latin typeface="Calibri" charset="0"/>
              </a:rPr>
              <a:t>Videos to watch before Tuesday class each week (starting next) – aim to release by Friday night</a:t>
            </a:r>
          </a:p>
        </p:txBody>
      </p:sp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Grading</a:t>
            </a:r>
          </a:p>
        </p:txBody>
      </p:sp>
    </p:spTree>
    <p:extLst>
      <p:ext uri="{BB962C8B-B14F-4D97-AF65-F5344CB8AC3E}">
        <p14:creationId xmlns:p14="http://schemas.microsoft.com/office/powerpoint/2010/main" val="288303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1E077-FBCE-8DE2-D556-1CC048D05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3">
            <a:extLst>
              <a:ext uri="{FF2B5EF4-FFF2-40B4-BE49-F238E27FC236}">
                <a16:creationId xmlns:a16="http://schemas.microsoft.com/office/drawing/2014/main" id="{38EB074D-6B4B-AAEC-8D66-91E8A6CACB1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1143000"/>
            <a:ext cx="8915400" cy="5105400"/>
          </a:xfrm>
        </p:spPr>
        <p:txBody>
          <a:bodyPr/>
          <a:lstStyle/>
          <a:p>
            <a:pPr marL="487362" indent="-285750" eaLnBrk="1" hangingPunct="1"/>
            <a:r>
              <a:rPr lang="en-US" sz="2400" dirty="0">
                <a:latin typeface="Calibri" charset="0"/>
              </a:rPr>
              <a:t>Feel free to use for learning purposes</a:t>
            </a:r>
          </a:p>
          <a:p>
            <a:pPr marL="742950" lvl="1" indent="-285750" eaLnBrk="1" hangingPunct="1"/>
            <a:r>
              <a:rPr lang="en-US" sz="2000" dirty="0">
                <a:latin typeface="Calibri" charset="0"/>
              </a:rPr>
              <a:t>e.g., to debug issues with set up, or to understand some concepts better</a:t>
            </a:r>
          </a:p>
          <a:p>
            <a:pPr marL="742950" lvl="1" indent="-285750" eaLnBrk="1" hangingPunct="1"/>
            <a:r>
              <a:rPr lang="en-US" sz="2000" dirty="0">
                <a:latin typeface="Calibri" charset="0"/>
              </a:rPr>
              <a:t>Beware of the hallucination and other issues</a:t>
            </a:r>
          </a:p>
          <a:p>
            <a:pPr marL="742950" lvl="1" indent="-285750" eaLnBrk="1" hangingPunct="1"/>
            <a:endParaRPr lang="en-US" sz="2000" dirty="0">
              <a:latin typeface="Calibri" charset="0"/>
            </a:endParaRPr>
          </a:p>
          <a:p>
            <a:pPr marL="487362" indent="-285750" eaLnBrk="1" hangingPunct="1"/>
            <a:r>
              <a:rPr lang="en-US" sz="2400" dirty="0">
                <a:latin typeface="Calibri" charset="0"/>
              </a:rPr>
              <a:t>Will try to provide some starting points and prompts</a:t>
            </a:r>
            <a:endParaRPr lang="en-US" sz="1000" dirty="0">
              <a:latin typeface="Calibri" charset="0"/>
            </a:endParaRPr>
          </a:p>
          <a:p>
            <a:pPr marL="487362" indent="-285750" eaLnBrk="1" hangingPunct="1"/>
            <a:endParaRPr lang="en-US" sz="1400" dirty="0">
              <a:latin typeface="Calibri" charset="0"/>
            </a:endParaRPr>
          </a:p>
          <a:p>
            <a:pPr marL="487362" indent="-285750" eaLnBrk="1" hangingPunct="1"/>
            <a:r>
              <a:rPr lang="en-US" sz="2400" dirty="0">
                <a:latin typeface="Calibri" charset="0"/>
              </a:rPr>
              <a:t>Not allowed for directly solving assignments, although debugging would be acceptable</a:t>
            </a:r>
            <a:endParaRPr lang="en-US" sz="4000" dirty="0">
              <a:latin typeface="Calibri" charset="0"/>
            </a:endParaRPr>
          </a:p>
        </p:txBody>
      </p:sp>
      <p:sp>
        <p:nvSpPr>
          <p:cNvPr id="398338" name="Rectangle 2">
            <a:extLst>
              <a:ext uri="{FF2B5EF4-FFF2-40B4-BE49-F238E27FC236}">
                <a16:creationId xmlns:a16="http://schemas.microsoft.com/office/drawing/2014/main" id="{27D39534-9BDE-C010-63B0-C881AEA4E6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ea typeface="+mj-ea"/>
                <a:cs typeface="+mj-cs"/>
              </a:rPr>
              <a:t>ChatGPT</a:t>
            </a:r>
            <a:r>
              <a:rPr lang="en-US" dirty="0">
                <a:ea typeface="+mj-ea"/>
                <a:cs typeface="+mj-cs"/>
              </a:rPr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1306145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914400"/>
            <a:ext cx="83058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Introduction/Overview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2057400" y="3091434"/>
            <a:ext cx="4953000" cy="1556766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aseline="0" dirty="0">
                <a:latin typeface="Calibri" panose="020F0502020204030204" pitchFamily="34" charset="0"/>
                <a:cs typeface="Calibri" panose="020F0502020204030204" pitchFamily="34" charset="0"/>
              </a:rPr>
              <a:t>Background; What We Will Cover</a:t>
            </a:r>
          </a:p>
        </p:txBody>
      </p:sp>
    </p:spTree>
    <p:extLst>
      <p:ext uri="{BB962C8B-B14F-4D97-AF65-F5344CB8AC3E}">
        <p14:creationId xmlns:p14="http://schemas.microsoft.com/office/powerpoint/2010/main" val="1149920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763000" cy="5105400"/>
          </a:xfrm>
        </p:spPr>
        <p:txBody>
          <a:bodyPr/>
          <a:lstStyle/>
          <a:p>
            <a:r>
              <a:rPr lang="en-US" dirty="0"/>
              <a:t>Book Chapters (6</a:t>
            </a:r>
            <a:r>
              <a:rPr lang="en-US" baseline="30000" dirty="0"/>
              <a:t>th</a:t>
            </a:r>
            <a:r>
              <a:rPr lang="en-US" dirty="0"/>
              <a:t> Edition)</a:t>
            </a:r>
          </a:p>
          <a:p>
            <a:pPr lvl="1"/>
            <a:r>
              <a:rPr lang="en-US" dirty="0">
                <a:latin typeface="Calibri" charset="0"/>
              </a:rPr>
              <a:t>1.1, 1.2, 1.3, 1.4, 1.9 (to some extent)</a:t>
            </a:r>
          </a:p>
          <a:p>
            <a:pPr lvl="1"/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Key Topics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Why managing large volumes of data is difficult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Database Systems and Architectures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Data Models and Data Abstraction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What we will cover in this course</a:t>
            </a:r>
          </a:p>
        </p:txBody>
      </p:sp>
      <p:sp>
        <p:nvSpPr>
          <p:cNvPr id="371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Motivation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600"/>
            <a:ext cx="9144000" cy="561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2407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baseline="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Concourse.thmx</Template>
  <TotalTime>31118</TotalTime>
  <Words>3327</Words>
  <Application>Microsoft Macintosh PowerPoint</Application>
  <PresentationFormat>On-screen Show (4:3)</PresentationFormat>
  <Paragraphs>469</Paragraphs>
  <Slides>38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Arial</vt:lpstr>
      <vt:lpstr>Calibri</vt:lpstr>
      <vt:lpstr>Lucida Sans Unicode</vt:lpstr>
      <vt:lpstr>Source Code Pro</vt:lpstr>
      <vt:lpstr>Verdana</vt:lpstr>
      <vt:lpstr>Wingdings</vt:lpstr>
      <vt:lpstr>Wingdings 2</vt:lpstr>
      <vt:lpstr>Wingdings 3</vt:lpstr>
      <vt:lpstr>Concourse</vt:lpstr>
      <vt:lpstr>CMSC424: Database Design  Module: Introduction/Overview</vt:lpstr>
      <vt:lpstr>Welcome to CMSC424: Database Design</vt:lpstr>
      <vt:lpstr>Logistics</vt:lpstr>
      <vt:lpstr>Logistics</vt:lpstr>
      <vt:lpstr>Grading</vt:lpstr>
      <vt:lpstr>ChatGPT etc.</vt:lpstr>
      <vt:lpstr>CMSC424: Database Design  Module: Introduction/Overview</vt:lpstr>
      <vt:lpstr>Motivation</vt:lpstr>
      <vt:lpstr>PowerPoint Presentation</vt:lpstr>
      <vt:lpstr>Data Management Systems</vt:lpstr>
      <vt:lpstr>PowerPoint Presentation</vt:lpstr>
      <vt:lpstr>Data Management</vt:lpstr>
      <vt:lpstr>Data Management Challenges (1)</vt:lpstr>
      <vt:lpstr>Data Management Challenges (1)</vt:lpstr>
      <vt:lpstr>Data Management Challenges (2)</vt:lpstr>
      <vt:lpstr>Data Management Challenges (3)</vt:lpstr>
      <vt:lpstr>Data Management Challenges (4)</vt:lpstr>
      <vt:lpstr>Data Management Challenges (4)</vt:lpstr>
      <vt:lpstr>Data Management Challenges (4)</vt:lpstr>
      <vt:lpstr>Data Management Challenges (4)</vt:lpstr>
      <vt:lpstr>Data Management Challenges (5-∞)</vt:lpstr>
      <vt:lpstr>Database System</vt:lpstr>
      <vt:lpstr>Example: Relational DBMS and SQL</vt:lpstr>
      <vt:lpstr>Example: MongoDB and MongoQL</vt:lpstr>
      <vt:lpstr>Data Abstraction</vt:lpstr>
      <vt:lpstr>Data Abstraction</vt:lpstr>
      <vt:lpstr>Data Abstraction</vt:lpstr>
      <vt:lpstr>Data Abstractions: Example</vt:lpstr>
      <vt:lpstr>Database Architecture: Pre-2000’s</vt:lpstr>
      <vt:lpstr>Traditional RDBMS Architecture</vt:lpstr>
      <vt:lpstr>Database Architecture : Today</vt:lpstr>
      <vt:lpstr>PowerPoint Presentation</vt:lpstr>
      <vt:lpstr>PowerPoint Presentation</vt:lpstr>
      <vt:lpstr>PowerPoint Presentation</vt:lpstr>
      <vt:lpstr>Okay…</vt:lpstr>
      <vt:lpstr>What we will cover…</vt:lpstr>
      <vt:lpstr>What we will cover…</vt:lpstr>
      <vt:lpstr>Structure of the Course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Amol Deshpande</cp:lastModifiedBy>
  <cp:revision>262</cp:revision>
  <cp:lastPrinted>2020-09-01T02:43:04Z</cp:lastPrinted>
  <dcterms:created xsi:type="dcterms:W3CDTF">2012-01-24T15:48:45Z</dcterms:created>
  <dcterms:modified xsi:type="dcterms:W3CDTF">2024-01-25T19:53:03Z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